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0" r:id="rId4"/>
    <p:sldMasterId id="2147483675" r:id="rId5"/>
    <p:sldMasterId id="2147483661" r:id="rId6"/>
    <p:sldMasterId id="2147483729" r:id="rId7"/>
    <p:sldMasterId id="2147483731" r:id="rId8"/>
    <p:sldMasterId id="2147483735" r:id="rId9"/>
    <p:sldMasterId id="2147483737" r:id="rId10"/>
    <p:sldMasterId id="2147483739" r:id="rId11"/>
    <p:sldMasterId id="2147483743" r:id="rId12"/>
    <p:sldMasterId id="2147483745" r:id="rId13"/>
    <p:sldMasterId id="2147483747" r:id="rId14"/>
    <p:sldMasterId id="2147483749" r:id="rId15"/>
    <p:sldMasterId id="2147483751" r:id="rId16"/>
  </p:sldMasterIdLst>
  <p:notesMasterIdLst>
    <p:notesMasterId r:id="rId34"/>
  </p:notesMasterIdLst>
  <p:sldIdLst>
    <p:sldId id="263" r:id="rId17"/>
    <p:sldId id="264" r:id="rId18"/>
    <p:sldId id="340" r:id="rId19"/>
    <p:sldId id="335" r:id="rId20"/>
    <p:sldId id="336" r:id="rId21"/>
    <p:sldId id="344" r:id="rId22"/>
    <p:sldId id="339" r:id="rId23"/>
    <p:sldId id="300" r:id="rId24"/>
    <p:sldId id="345" r:id="rId25"/>
    <p:sldId id="346" r:id="rId26"/>
    <p:sldId id="311" r:id="rId27"/>
    <p:sldId id="347" r:id="rId28"/>
    <p:sldId id="314" r:id="rId29"/>
    <p:sldId id="320" r:id="rId30"/>
    <p:sldId id="322" r:id="rId31"/>
    <p:sldId id="324" r:id="rId32"/>
    <p:sldId id="348"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9" roundtripDataSignature="AMtx7mjJy2jPxWp0YOyEDAAUgiALHZTz2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E58210-73F2-B746-F8F9-2A7B38CD9326}" name="Gemma Smith" initials="GS" userId="c5c09c7028d8bf09" providerId="Windows Live"/>
  <p188:author id="{10DE6E11-E257-DDCC-64F7-A3B0DC69DE3F}" name="Sian Smith" initials="SS" userId="S::sian.smith@oup.com::634c016c-ece2-4073-ace2-231e4e8f7561" providerId="AD"/>
  <p188:author id="{232D8B14-0DA4-F870-59EC-84A3B22CDAFD}" name="Melanie Hoffman" initials="MH" userId="7223c6acc4362a0d" providerId="Windows Live"/>
  <p188:author id="{02DB8718-C579-EB34-19BB-4F050D500636}" name="Louise Wiskin" initials="LW" userId="S::louise.wiskin@oup.com::d418914d-ae8f-47ba-992c-d6b59928cabf" providerId="AD"/>
  <p188:author id="{3BC32F2B-408E-7949-2ED5-2766FE1E1F66}" name="Sally Hillyer" initials="SH" userId="0de94a0d290c733b" providerId="Windows Live"/>
  <p188:author id="{1BE63374-AAE5-D9E5-B05D-DBE400579334}" name="Joanne Kemp" initials="JK" userId="2dc245b2f7b21fc8" providerId="Windows Live"/>
  <p188:author id="{71385082-3A52-0663-B22C-29958C5D4196}" name="Christopher Howson" initials="CH" userId="S::christopher.howson@oup.com::ea9da076-9619-40ab-a98c-6d1426e9a234" providerId="AD"/>
  <p188:author id="{B2253A92-D0A6-401A-BBF6-03CE5F1ACCDF}" name="Seb Burge" initials="SB" userId="S::seb.burge@oup.com::87cb29c9-b508-4023-a73f-f2a202546cf3" providerId="AD"/>
  <p188:author id="{B3C23F98-4640-DD7D-089B-D942C48687F4}" name="Jennifer Drew" initials="JD" userId="S::Jennifer.Drew2@oup.com::8ba95c5e-141a-4466-89d6-cafecbf50885" providerId="AD"/>
  <p188:author id="{D520ED9A-9579-6F62-5A4F-F7B0C2654B82}" name="gsmitheditorial" initials="gs" userId="S::gsmitheditorial_gmail.com#ext#@oxforduniversitypress.onmicrosoft.com::398a9194-81e8-4740-a3f5-c5ed15a86ed2" providerId="AD"/>
  <p188:author id="{0F653DBE-8AFD-8CB4-7FED-48C0161AC7D1}" name="Anna G" initials="AG" userId="6e8d696a54175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00A15A"/>
    <a:srgbClr val="E4DFED"/>
    <a:srgbClr val="FEF0DF"/>
    <a:srgbClr val="D1EEE1"/>
    <a:srgbClr val="757570"/>
    <a:srgbClr val="757070"/>
    <a:srgbClr val="F7AD4D"/>
    <a:srgbClr val="4472C4"/>
    <a:srgbClr val="E9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039F14-6457-4E8C-A42E-BB79ECA8C64A}">
  <a:tblStyle styleId="{5D039F14-6457-4E8C-A42E-BB79ECA8C6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02" autoAdjust="0"/>
  </p:normalViewPr>
  <p:slideViewPr>
    <p:cSldViewPr snapToGrid="0">
      <p:cViewPr varScale="1">
        <p:scale>
          <a:sx n="43" d="100"/>
          <a:sy n="43" d="100"/>
        </p:scale>
        <p:origin x="1552" y="44"/>
      </p:cViewPr>
      <p:guideLst/>
    </p:cSldViewPr>
  </p:slideViewPr>
  <p:notesTextViewPr>
    <p:cViewPr>
      <p:scale>
        <a:sx n="1" d="1"/>
        <a:sy n="1" d="1"/>
      </p:scale>
      <p:origin x="0" y="0"/>
    </p:cViewPr>
  </p:notesTextViewPr>
  <p:notesViewPr>
    <p:cSldViewPr snapToGrid="0">
      <p:cViewPr>
        <p:scale>
          <a:sx n="75" d="100"/>
          <a:sy n="75" d="100"/>
        </p:scale>
        <p:origin x="2168" y="-20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72"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0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E31C-F94F-BC44-7904-BD241F648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A1D07-70BE-A8BA-5E6A-46EF4DA83D7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8540982-04C2-C2C5-6D0F-BE1816DD0DD4}"/>
                  </a:ext>
                </a:extLst>
              </p:cNvPr>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(2)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Before the lesson: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Watch the video showing how to model this second 'I do' phase and use it to help prepare for your own modelling. It is beneficial that this is done live by you with the children.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a large rectangular piece of paper, visualiser (optional)</a:t>
                </a:r>
              </a:p>
              <a:p>
                <a:pPr marL="0" indent="0"/>
                <a:r>
                  <a:rPr lang="en-GB"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recommend that you model your thinking and what to do practically by folding a piece of paper.</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b="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decides to put sprinkles on two-thirds of the brownies with pink icing. </a:t>
                </a:r>
                <a:endPar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is different about this scenario, compared with the last one?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Agree that now we are finding two-thirds of one-half, instead of one-third of one-half.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Move through the same modelling process as outlined in the first ‘I do’ phase. </a:t>
                </a:r>
              </a:p>
              <a:p>
                <a:pPr marL="171450" indent="-171450">
                  <a:buFont typeface="Wingdings" panose="05000000000000000000" pitchFamily="2" charset="2"/>
                  <a:buChar char="Ø"/>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twice to reveal the second and third images on the slide if needed.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fraction of the whole tray of brownies has sprinkles?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(two-sixths) Agree that 2 parts out of the 6 parts have sprinkles on.</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2</m:t>
                        </m:r>
                      </m:num>
                      <m:den>
                        <m:r>
                          <a:rPr lang="en-GB" b="0" i="1" baseline="0" noProof="0" smtClean="0">
                            <a:solidFill>
                              <a:schemeClr val="tx1"/>
                            </a:solidFill>
                            <a:latin typeface="Cambria Math" panose="02040503050406030204" pitchFamily="18" charset="0"/>
                          </a:rPr>
                          <m:t>3</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Model the sentence stems: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3</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is the same as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multiplied</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by</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3</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2</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2</m:t>
                        </m:r>
                      </m:num>
                      <m:den>
                        <m:r>
                          <a:rPr lang="en-GB" b="0" i="1" baseline="0" noProof="0" smtClean="0">
                            <a:solidFill>
                              <a:schemeClr val="tx1"/>
                            </a:solidFill>
                            <a:latin typeface="Cambria Math" panose="02040503050406030204" pitchFamily="18" charset="0"/>
                          </a:rPr>
                          <m:t>3</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2</m:t>
                        </m:r>
                      </m:num>
                      <m:den>
                        <m:r>
                          <a:rPr lang="en-GB" b="0" i="1" baseline="0" noProof="0" smtClean="0">
                            <a:solidFill>
                              <a:schemeClr val="tx1"/>
                            </a:solidFill>
                            <a:latin typeface="Cambria Math" panose="02040503050406030204" pitchFamily="18" charset="0"/>
                          </a:rPr>
                          <m:t>6</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indent="0"/>
                <a:r>
                  <a:rPr lang="en-GB" b="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at the numerators and denominators. What do I notice?</a:t>
                </a:r>
              </a:p>
              <a:p>
                <a:pPr marL="0" indent="0"/>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1 multiplied by 2 is 2. 2 multiplied by 3 equals 6.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Repeat your initial conjecture that you have multiplied the numerators by each other and the denominators by each other.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Model the use of the sentence stem: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When we multiply pairs of fractions, we multiply the numerators and denominators.</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do I need to do to the product now?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Agree that this needs to be simplified.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Use your folded paper or the final image on the slide as a visual scaffold to show that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6</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can be simplified to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3</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GB"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C8540982-04C2-C2C5-6D0F-BE1816DD0DD4}"/>
                  </a:ext>
                </a:extLst>
              </p:cNvPr>
              <p:cNvSpPr>
                <a:spLocks noGrp="1"/>
              </p:cNvSpPr>
              <p:nvPr>
                <p:ph type="body" idx="1"/>
              </p:nvPr>
            </p:nvSpPr>
            <p:spPr/>
            <p:txBody>
              <a:bodyPr/>
              <a:lstStyle/>
              <a:p>
                <a:pPr marL="0" indent="0"/>
                <a:r>
                  <a:rPr lang="en-GB" b="1" noProof="0"/>
                  <a:t>Teach: I do (2)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Before the lesson: </a:t>
                </a:r>
                <a:r>
                  <a:rPr lang="en-GB" noProof="0"/>
                  <a:t> Watch the video showing how to model this second 'I do' phase and use it to help prepare for your own modelling. It is crucial that this is done live by you with the children. </a:t>
                </a:r>
              </a:p>
              <a:p>
                <a:pPr marL="0" indent="0"/>
                <a:r>
                  <a:rPr lang="en-GB" noProof="0"/>
                  <a:t>Resources: a large rectangular piece of paper, visualiser</a:t>
                </a:r>
              </a:p>
              <a:p>
                <a:pPr marL="0" indent="0"/>
                <a:r>
                  <a:rPr lang="en-GB" b="1" noProof="0"/>
                  <a:t>Set the scene: </a:t>
                </a:r>
                <a:r>
                  <a:rPr lang="en-GB" b="0" i="1" noProof="0"/>
                  <a:t>Tia decides to put sprinkles on two-thirds of the brownies with pink icing. </a:t>
                </a:r>
                <a:endParaRPr lang="en-GB" b="0" noProof="0"/>
              </a:p>
              <a:p>
                <a:pPr marL="0" indent="0"/>
                <a:r>
                  <a:rPr lang="en-GB" b="1" noProof="0"/>
                  <a:t>Ask: </a:t>
                </a:r>
                <a:r>
                  <a:rPr lang="en-GB" i="1" noProof="0"/>
                  <a:t>What is different about this scenario, compared with the last one? </a:t>
                </a:r>
              </a:p>
              <a:p>
                <a:pPr marL="0" indent="0"/>
                <a:r>
                  <a:rPr lang="en-GB" noProof="0"/>
                  <a:t>Agree that now we are finding two-thirds of one-half, instead of one-third of one-half. </a:t>
                </a:r>
              </a:p>
              <a:p>
                <a:pPr marL="0" indent="0"/>
                <a:r>
                  <a:rPr lang="en-GB" noProof="0"/>
                  <a:t>Move through the same modelling process as outlined in the first ‘I do’ phase.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Ask: </a:t>
                </a:r>
                <a:r>
                  <a:rPr lang="en-GB" i="1" noProof="0"/>
                  <a:t>What fraction of the whole tray of brownies has sprinkles? </a:t>
                </a:r>
                <a:r>
                  <a:rPr lang="en-GB" i="0" noProof="0"/>
                  <a:t>(two-sixths) Agree that two parts out of the six parts have sprinkles on.</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Model the use of the sentence stems: </a:t>
                </a:r>
                <a:r>
                  <a:rPr lang="en-GB" i="1" noProof="0"/>
                  <a:t>I know that </a:t>
                </a:r>
                <a:r>
                  <a:rPr lang="en-GB" b="0" i="0" noProof="0">
                    <a:latin typeface="Cambria Math" panose="02040503050406030204" pitchFamily="18" charset="0"/>
                  </a:rPr>
                  <a:t>2/3</a:t>
                </a:r>
                <a:r>
                  <a:rPr lang="en-GB" i="1" noProof="0"/>
                  <a:t> of </a:t>
                </a:r>
                <a:r>
                  <a:rPr lang="en-GB" b="0" i="0" noProof="0">
                    <a:latin typeface="Cambria Math" panose="02040503050406030204" pitchFamily="18" charset="0"/>
                  </a:rPr>
                  <a:t>1/2</a:t>
                </a:r>
                <a:r>
                  <a:rPr lang="en-GB" i="1" noProof="0"/>
                  <a:t> is the same as </a:t>
                </a:r>
                <a:r>
                  <a:rPr lang="en-GB" b="0" i="0" noProof="0">
                    <a:latin typeface="Cambria Math" panose="02040503050406030204" pitchFamily="18" charset="0"/>
                  </a:rPr>
                  <a:t>1/2</a:t>
                </a:r>
                <a:r>
                  <a:rPr lang="en-GB" i="1" noProof="0"/>
                  <a:t> multiplied</a:t>
                </a:r>
                <a:r>
                  <a:rPr lang="en-GB" i="1" baseline="0" noProof="0"/>
                  <a:t> by</a:t>
                </a:r>
                <a:r>
                  <a:rPr lang="en-GB" i="1" noProof="0"/>
                  <a:t> </a:t>
                </a:r>
                <a:r>
                  <a:rPr lang="en-GB" b="0" i="0" noProof="0">
                    <a:latin typeface="Cambria Math" panose="02040503050406030204" pitchFamily="18" charset="0"/>
                  </a:rPr>
                  <a:t>2/3</a:t>
                </a:r>
                <a:r>
                  <a:rPr lang="en-GB" i="1" noProof="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Write the calculation:</a:t>
                </a:r>
                <a:r>
                  <a:rPr lang="en-GB" baseline="0" noProof="0"/>
                  <a:t> </a:t>
                </a:r>
                <a:r>
                  <a:rPr lang="en-GB" b="0" i="0" baseline="0" noProof="0">
                    <a:latin typeface="Cambria Math" panose="02040503050406030204" pitchFamily="18" charset="0"/>
                  </a:rPr>
                  <a:t>1/2</a:t>
                </a:r>
                <a:r>
                  <a:rPr lang="en-GB" baseline="0" noProof="0"/>
                  <a:t> × </a:t>
                </a:r>
                <a:r>
                  <a:rPr lang="en-GB" b="0" i="0" baseline="0" noProof="0">
                    <a:latin typeface="Cambria Math" panose="02040503050406030204" pitchFamily="18" charset="0"/>
                  </a:rPr>
                  <a:t>2/3</a:t>
                </a:r>
                <a:r>
                  <a:rPr lang="en-GB" baseline="0" noProof="0"/>
                  <a:t> = </a:t>
                </a:r>
                <a:r>
                  <a:rPr lang="en-GB" b="0" i="0" baseline="0" noProof="0">
                    <a:latin typeface="Cambria Math" panose="02040503050406030204" pitchFamily="18" charset="0"/>
                  </a:rPr>
                  <a:t>2/6</a:t>
                </a:r>
                <a:r>
                  <a:rPr lang="en-GB" baseline="0" noProof="0"/>
                  <a:t>.</a:t>
                </a:r>
              </a:p>
              <a:p>
                <a:pPr marL="0" indent="0"/>
                <a:r>
                  <a:rPr lang="en-GB" b="1" baseline="0" noProof="0"/>
                  <a:t>Say: </a:t>
                </a:r>
                <a:r>
                  <a:rPr lang="en-GB" i="1" baseline="0" noProof="0"/>
                  <a:t>Look at the numerators and denominators. What do I notice?</a:t>
                </a:r>
              </a:p>
              <a:p>
                <a:pPr marL="0" indent="0"/>
                <a:r>
                  <a:rPr lang="en-GB" i="1" noProof="0"/>
                  <a:t>1 multiplied by 2 is 2. 2 multiplied by 3 equals 6.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Repeat your initial conjecture that you have multiplied the numerators by each other and the denominators by each other.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Model the use of the sentence stem: </a:t>
                </a:r>
                <a:r>
                  <a:rPr lang="en-GB" i="1" noProof="0">
                    <a:ea typeface="Calibri"/>
                    <a:cs typeface="Calibri"/>
                  </a:rPr>
                  <a:t>When we multiply pairs of fractions, we multiply the numerators and denominators.</a:t>
                </a:r>
                <a:endParaRPr lang="en-GB" i="1" noProof="0">
                  <a:ea typeface="Calibri"/>
                </a:endParaRPr>
              </a:p>
              <a:p>
                <a:pPr marL="0" indent="0"/>
                <a:r>
                  <a:rPr lang="en-GB" b="1" noProof="0"/>
                  <a:t>Ask</a:t>
                </a:r>
                <a:r>
                  <a:rPr lang="en-GB" noProof="0"/>
                  <a:t>: </a:t>
                </a:r>
                <a:r>
                  <a:rPr lang="en-GB" i="1" noProof="0"/>
                  <a:t>What do I need to do to the product now? </a:t>
                </a:r>
              </a:p>
              <a:p>
                <a:pPr marL="0" indent="0"/>
                <a:r>
                  <a:rPr lang="en-GB" noProof="0"/>
                  <a:t>Agree that this needs to be simplified. </a:t>
                </a:r>
              </a:p>
              <a:p>
                <a:pPr marL="0" indent="0"/>
                <a:r>
                  <a:rPr lang="en-GB" noProof="0"/>
                  <a:t>Use your folded paper or the final image on the slide as a visual scaffold to show that </a:t>
                </a:r>
                <a:r>
                  <a:rPr lang="en-GB" b="0" i="0" noProof="0">
                    <a:latin typeface="Cambria Math" panose="02040503050406030204" pitchFamily="18" charset="0"/>
                  </a:rPr>
                  <a:t>2/6</a:t>
                </a:r>
                <a:r>
                  <a:rPr lang="en-GB" noProof="0"/>
                  <a:t> can be simplified to </a:t>
                </a:r>
                <a:r>
                  <a:rPr lang="en-GB" b="0" i="0" noProof="0">
                    <a:latin typeface="Cambria Math" panose="02040503050406030204" pitchFamily="18" charset="0"/>
                  </a:rPr>
                  <a:t>1/3</a:t>
                </a:r>
                <a:r>
                  <a:rPr lang="en-GB" noProof="0"/>
                  <a:t>. </a:t>
                </a:r>
              </a:p>
              <a:p>
                <a:pPr marL="0" indent="0"/>
                <a:endParaRPr lang="en-GB" noProof="0"/>
              </a:p>
            </p:txBody>
          </p:sp>
        </mc:Fallback>
      </mc:AlternateContent>
      <p:sp>
        <p:nvSpPr>
          <p:cNvPr id="4" name="Slide Number Placeholder 3">
            <a:extLst>
              <a:ext uri="{FF2B5EF4-FFF2-40B4-BE49-F238E27FC236}">
                <a16:creationId xmlns:a16="http://schemas.microsoft.com/office/drawing/2014/main" id="{48338BEC-966A-80DD-5143-3E5EC862418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53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We do (1) notes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rectangular pieces of paper</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Repeat the ‘I do’ phase, but this time children will complete the example and make observations with you in guided practice.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For a dessert recipe, I need half a pot of cream. One-quarter of the cream will be used for the sauce. </a:t>
                </a:r>
              </a:p>
              <a:p>
                <a:pPr marL="0" indent="0"/>
                <a:r>
                  <a:rPr lang="en-GB"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fraction of the whole pot of cream will be used for the sauce?</a:t>
                </a:r>
                <a:endPar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To help children to retrieve the equivalence of ‘of’ and ‘×’, encourage them to orally rehearse using the sentence stem: ‘I know that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is the same as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multiplied by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each pair of children a rectangular piece of paper. Ask them to fold their paper, first finding half, then finding one-quarter of the half.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folding</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their paper in half, to represent finding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first, and linking that to the half pot of cream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folding</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halved paper into quarters to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find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the half, and linking that to</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amount of cream used for the sauce</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twice to reveal the second and third images on the slide.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You may wish to label the images (or ask a child to come and do so) to reflect the paper folding, e.g. ‘whole pot’, ‘half pot’ and ‘quarter of a half pot’.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number sentences on the slide. </a:t>
                </a:r>
                <a:endPar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Draw children’s attention to the numerators and denominators in the calculation.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Together, rehearse the sentence stem: ‘When we multiply pairs of fractions, we multiply the numerators and the denominators.’</a:t>
                </a:r>
              </a:p>
            </p:txBody>
          </p:sp>
        </mc:Choice>
        <mc:Fallback xmlns="">
          <p:sp>
            <p:nvSpPr>
              <p:cNvPr id="3" name="Notes Placeholder 2"/>
              <p:cNvSpPr>
                <a:spLocks noGrp="1"/>
              </p:cNvSpPr>
              <p:nvPr>
                <p:ph type="body" idx="1"/>
              </p:nvPr>
            </p:nvSpPr>
            <p:spPr/>
            <p:txBody>
              <a:bodyPr/>
              <a:lstStyle/>
              <a:p>
                <a:pPr marL="0" indent="0"/>
                <a:r>
                  <a:rPr lang="en-GB" b="1" noProof="0"/>
                  <a:t>Teach: We do (1) notes</a:t>
                </a:r>
              </a:p>
              <a:p>
                <a:pPr marL="0" indent="0"/>
                <a:r>
                  <a:rPr lang="en-GB" noProof="0"/>
                  <a:t>Resources: rectangular pieces of paper</a:t>
                </a:r>
              </a:p>
              <a:p>
                <a:pPr marL="0" indent="0"/>
                <a:r>
                  <a:rPr lang="en-GB" noProof="0"/>
                  <a:t>Oracy groupings: Pairs</a:t>
                </a:r>
              </a:p>
              <a:p>
                <a:pPr marL="0" indent="0"/>
                <a:r>
                  <a:rPr lang="en-GB" noProof="0"/>
                  <a:t>Repeat the ‘I do’ phase, but this time children will complete the example and make observations with you in guided practice. </a:t>
                </a:r>
              </a:p>
              <a:p>
                <a:pPr marL="0" indent="0"/>
                <a:r>
                  <a:rPr lang="en-GB" b="1" noProof="0"/>
                  <a:t>Set the scene: </a:t>
                </a:r>
                <a:r>
                  <a:rPr lang="en-GB" i="1" noProof="0"/>
                  <a:t>For a dessert recipe, I need half a pot of cream. One-quarter of the cream will be used for the sauce. </a:t>
                </a:r>
              </a:p>
              <a:p>
                <a:pPr marL="0" indent="0"/>
                <a:r>
                  <a:rPr lang="en-GB" b="1" i="0" noProof="0"/>
                  <a:t>Ask: </a:t>
                </a:r>
                <a:r>
                  <a:rPr lang="en-GB" i="1" noProof="0"/>
                  <a:t>What fraction of the whole pot of cream will be used for the sauce?</a:t>
                </a:r>
                <a:endParaRPr lang="en-GB" i="0" noProof="0"/>
              </a:p>
              <a:p>
                <a:pPr marL="0" indent="0"/>
                <a:r>
                  <a:rPr lang="en-GB" noProof="0"/>
                  <a:t>To help children to retrieve the equivalence of ‘of’ and ‘×’, encourage them to orally rehearse using the sentence stem: ‘I know that </a:t>
                </a:r>
                <a:r>
                  <a:rPr lang="en-GB" b="0" i="0" noProof="0">
                    <a:latin typeface="Cambria Math" panose="02040503050406030204" pitchFamily="18" charset="0"/>
                  </a:rPr>
                  <a:t>1/4</a:t>
                </a:r>
                <a:r>
                  <a:rPr lang="en-GB" noProof="0"/>
                  <a:t> of </a:t>
                </a:r>
                <a:r>
                  <a:rPr lang="en-GB" b="0" i="0" noProof="0">
                    <a:latin typeface="Cambria Math" panose="02040503050406030204" pitchFamily="18" charset="0"/>
                  </a:rPr>
                  <a:t>1/2</a:t>
                </a:r>
                <a:r>
                  <a:rPr lang="en-GB" noProof="0"/>
                  <a:t> is the same as </a:t>
                </a:r>
                <a:r>
                  <a:rPr lang="en-GB" b="0" i="0" noProof="0">
                    <a:latin typeface="Cambria Math" panose="02040503050406030204" pitchFamily="18" charset="0"/>
                  </a:rPr>
                  <a:t>1/2</a:t>
                </a:r>
                <a:r>
                  <a:rPr lang="en-GB" noProof="0"/>
                  <a:t> multiplied by </a:t>
                </a:r>
                <a:r>
                  <a:rPr lang="en-GB" b="0" i="0" noProof="0">
                    <a:latin typeface="Cambria Math" panose="02040503050406030204" pitchFamily="18" charset="0"/>
                  </a:rPr>
                  <a:t>1/4</a:t>
                </a:r>
                <a:r>
                  <a:rPr lang="en-GB" noProof="0"/>
                  <a:t>.’ </a:t>
                </a:r>
              </a:p>
              <a:p>
                <a:pPr marL="0" indent="0"/>
                <a:r>
                  <a:rPr lang="en-GB" noProof="0"/>
                  <a:t>Give each pair of children a rectangular piece of paper. Ask them to fold their paper, first finding half, then finding one-quarter of the half. </a:t>
                </a:r>
              </a:p>
              <a:p>
                <a:pPr marL="0" indent="0"/>
                <a:r>
                  <a:rPr lang="en-GB" b="1" noProof="0"/>
                  <a:t>Look and listen for children:</a:t>
                </a:r>
              </a:p>
              <a:p>
                <a:pPr marL="171450" indent="-171450">
                  <a:buFont typeface="Arial" panose="020B0604020202020204" pitchFamily="34" charset="0"/>
                  <a:buChar char="•"/>
                </a:pPr>
                <a:r>
                  <a:rPr lang="en-GB" noProof="0"/>
                  <a:t>folding</a:t>
                </a:r>
                <a:r>
                  <a:rPr lang="en-GB" baseline="0" noProof="0"/>
                  <a:t> </a:t>
                </a:r>
                <a:r>
                  <a:rPr lang="en-GB" noProof="0"/>
                  <a:t>their paper in half, to represent finding </a:t>
                </a:r>
                <a:r>
                  <a:rPr lang="en-GB" b="0" i="0" noProof="0">
                    <a:latin typeface="Cambria Math" panose="02040503050406030204" pitchFamily="18" charset="0"/>
                  </a:rPr>
                  <a:t>1/2</a:t>
                </a:r>
                <a:r>
                  <a:rPr lang="en-GB" noProof="0"/>
                  <a:t> first, and linking that to the half pot of cream  </a:t>
                </a:r>
              </a:p>
              <a:p>
                <a:pPr marL="171450" indent="-171450">
                  <a:buFont typeface="Arial" panose="020B0604020202020204" pitchFamily="34" charset="0"/>
                  <a:buChar char="•"/>
                </a:pPr>
                <a:r>
                  <a:rPr lang="en-GB" noProof="0"/>
                  <a:t>then folding</a:t>
                </a:r>
                <a:r>
                  <a:rPr lang="en-GB" baseline="0" noProof="0"/>
                  <a:t> the halved paper into quarters to </a:t>
                </a:r>
                <a:r>
                  <a:rPr lang="en-GB" noProof="0"/>
                  <a:t>find </a:t>
                </a:r>
                <a:r>
                  <a:rPr lang="en-GB" b="0" i="0" noProof="0">
                    <a:latin typeface="Cambria Math" panose="02040503050406030204" pitchFamily="18" charset="0"/>
                  </a:rPr>
                  <a:t>1/4</a:t>
                </a:r>
                <a:r>
                  <a:rPr lang="en-GB" noProof="0"/>
                  <a:t> of the half, and linking that to</a:t>
                </a:r>
                <a:r>
                  <a:rPr lang="en-GB" baseline="0" noProof="0"/>
                  <a:t> the amount of cream used for the sauce</a:t>
                </a:r>
                <a:r>
                  <a:rPr lang="en-GB" noProof="0"/>
                  <a:t>.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GB" baseline="0" noProof="0"/>
                  <a:t>You may wish to label the images on the slide (or ask a child to come and do so) to reflect the paper folding, e.g. ‘whole pot’, ‘half pot’ and ‘quarter of a half pot’.</a:t>
                </a:r>
              </a:p>
              <a:p>
                <a:pPr marL="0" indent="0">
                  <a:buFont typeface="Wingdings" panose="05000000000000000000" pitchFamily="2" charset="2"/>
                  <a:buNone/>
                </a:pPr>
                <a:r>
                  <a:rPr lang="en-GB" noProof="0"/>
                  <a:t>Draw a circle</a:t>
                </a:r>
                <a:r>
                  <a:rPr lang="en-GB" baseline="0" noProof="0"/>
                  <a:t> around the section of the third image to show one-eighth.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noProof="0"/>
                  <a:t>Write the calculation:</a:t>
                </a:r>
                <a:r>
                  <a:rPr lang="en-GB" baseline="0" noProof="0"/>
                  <a:t> </a:t>
                </a:r>
                <a:r>
                  <a:rPr lang="en-GB" b="0" i="0" baseline="0" noProof="0">
                    <a:latin typeface="Cambria Math" panose="02040503050406030204" pitchFamily="18" charset="0"/>
                  </a:rPr>
                  <a:t>1/2</a:t>
                </a:r>
                <a:r>
                  <a:rPr lang="en-GB" baseline="0" noProof="0"/>
                  <a:t> × </a:t>
                </a:r>
                <a:r>
                  <a:rPr lang="en-GB" b="0" i="0" baseline="0" noProof="0">
                    <a:latin typeface="Cambria Math" panose="02040503050406030204" pitchFamily="18" charset="0"/>
                  </a:rPr>
                  <a:t>1/4</a:t>
                </a:r>
                <a:r>
                  <a:rPr lang="en-GB" baseline="0" noProof="0"/>
                  <a:t> = </a:t>
                </a:r>
                <a:r>
                  <a:rPr lang="en-GB" b="0" i="0" baseline="0" noProof="0">
                    <a:latin typeface="Cambria Math" panose="02040503050406030204" pitchFamily="18" charset="0"/>
                  </a:rPr>
                  <a:t>1/8</a:t>
                </a:r>
                <a:r>
                  <a:rPr lang="en-GB" baseline="0" noProof="0"/>
                  <a:t>.</a:t>
                </a:r>
              </a:p>
              <a:p>
                <a:pPr marL="0" indent="0"/>
                <a:r>
                  <a:rPr lang="en-GB" noProof="0"/>
                  <a:t>Draw children’s attention to the numerators and denominators in the calculation. </a:t>
                </a:r>
              </a:p>
              <a:p>
                <a:pPr marL="0" indent="0"/>
                <a:r>
                  <a:rPr lang="en-GB" noProof="0"/>
                  <a:t>Together, rehearse the sentence stem: ‘When we multiply pairs of fractions, we multiply the numerators and the denominators.’</a:t>
                </a:r>
              </a:p>
              <a:p>
                <a:pPr marL="0" indent="0"/>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234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9D5F-03ED-4E6B-CEBB-4E050C347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68E2E-4003-66F7-EE4C-D9DDCBE5A17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C12DDDC-9202-6F95-3F4B-D90A0029871C}"/>
                  </a:ext>
                </a:extLst>
              </p:cNvPr>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We do (2) notes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rectangular pieces of paper</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For a dessert recipe, I need half a pot of cream. Two-quarters of the cream will be used for the sauce.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is different about this scenario, compared with the last one?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Agree that now we are finding two-quarters of one-half, instead of one-quarter of one-half.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To help children to retrieve the equivalence of ‘of’ and ‘×’, encourage them to orally rehearse using the sentence stem: ‘I know that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is the same as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multiplied by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each pair of children a rectangular piece of paper. Ask them to fold their paper, first finding half, then finding two-quarters of the half.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folding</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their paper in half, to represent finding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first, and linking that to the half pot of cream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folding</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halved paper into quarters and finding two of those quarters to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find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the half, and linking that to the amount of cream used for the sauce.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twice to reveal the second and third images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You may wish to label the images (or ask a child to come and do so) to reflect the paper folding, e.g. ‘whole pot’, ‘half pot’ and ‘two-quarters of a half pot’.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number sentences on the slide. </a:t>
                </a:r>
                <a:endPar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pairs time to simplify the fraction.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Can you check your answer and prove that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4</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is</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4</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to generalise about a rule for multiplying fractions, using the sentence stem: ‘When we multiply pairs of fractions, we multiply the numerators and the denominators.’</a:t>
                </a:r>
                <a:endParaRPr lang="en-GB"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9C12DDDC-9202-6F95-3F4B-D90A0029871C}"/>
                  </a:ext>
                </a:extLst>
              </p:cNvPr>
              <p:cNvSpPr>
                <a:spLocks noGrp="1"/>
              </p:cNvSpPr>
              <p:nvPr>
                <p:ph type="body" idx="1"/>
              </p:nvPr>
            </p:nvSpPr>
            <p:spPr/>
            <p:txBody>
              <a:bodyPr/>
              <a:lstStyle/>
              <a:p>
                <a:pPr marL="0" indent="0"/>
                <a:r>
                  <a:rPr lang="en-GB" b="1" noProof="0"/>
                  <a:t>Teach: We do (2) notes</a:t>
                </a:r>
              </a:p>
              <a:p>
                <a:pPr marL="0" indent="0"/>
                <a:r>
                  <a:rPr lang="en-GB" noProof="0"/>
                  <a:t>Resources: rectangular pieces of paper</a:t>
                </a:r>
              </a:p>
              <a:p>
                <a:pPr marL="0" indent="0"/>
                <a:r>
                  <a:rPr lang="en-GB" noProof="0"/>
                  <a:t>Oracy groupings: Pairs</a:t>
                </a:r>
              </a:p>
              <a:p>
                <a:pPr marL="0" indent="0"/>
                <a:r>
                  <a:rPr lang="en-GB" b="1" noProof="0"/>
                  <a:t>Set the scene: </a:t>
                </a:r>
                <a:r>
                  <a:rPr lang="en-GB" i="1" noProof="0"/>
                  <a:t>For a dessert recipe, I need half a pot of cream. Two-quarters of the cream will be used for the sauce. </a:t>
                </a:r>
              </a:p>
              <a:p>
                <a:pPr marL="0" indent="0"/>
                <a:r>
                  <a:rPr lang="en-GB" b="1" noProof="0"/>
                  <a:t>Ask: </a:t>
                </a:r>
                <a:r>
                  <a:rPr lang="en-GB" i="1" noProof="0"/>
                  <a:t>What is different about this scenario, compared with the last one? </a:t>
                </a:r>
              </a:p>
              <a:p>
                <a:pPr marL="0" indent="0"/>
                <a:r>
                  <a:rPr lang="en-GB" noProof="0"/>
                  <a:t>Agree that now we are finding two-quarters of one-half, instead of one-quarter of one-half. </a:t>
                </a:r>
              </a:p>
              <a:p>
                <a:pPr marL="0" indent="0"/>
                <a:r>
                  <a:rPr lang="en-GB" noProof="0"/>
                  <a:t>To help children to retrieve the equivalence of ‘of’ and ‘×’, encourage them to orally rehearse using the sentence stem: ‘I know that </a:t>
                </a:r>
                <a:r>
                  <a:rPr lang="en-GB" b="0" i="0" noProof="0">
                    <a:latin typeface="Cambria Math" panose="02040503050406030204" pitchFamily="18" charset="0"/>
                  </a:rPr>
                  <a:t>2/4</a:t>
                </a:r>
                <a:r>
                  <a:rPr lang="en-GB" noProof="0"/>
                  <a:t> of </a:t>
                </a:r>
                <a:r>
                  <a:rPr lang="en-GB" b="0" i="0" noProof="0">
                    <a:latin typeface="Cambria Math" panose="02040503050406030204" pitchFamily="18" charset="0"/>
                  </a:rPr>
                  <a:t>1/2</a:t>
                </a:r>
                <a:r>
                  <a:rPr lang="en-GB" noProof="0"/>
                  <a:t> is the same as </a:t>
                </a:r>
                <a:r>
                  <a:rPr lang="en-GB" b="0" i="0" noProof="0">
                    <a:latin typeface="Cambria Math" panose="02040503050406030204" pitchFamily="18" charset="0"/>
                  </a:rPr>
                  <a:t>1/2</a:t>
                </a:r>
                <a:r>
                  <a:rPr lang="en-GB" noProof="0"/>
                  <a:t> multiplied by </a:t>
                </a:r>
                <a:r>
                  <a:rPr lang="en-GB" b="0" i="0" noProof="0">
                    <a:latin typeface="Cambria Math" panose="02040503050406030204" pitchFamily="18" charset="0"/>
                  </a:rPr>
                  <a:t>2/4</a:t>
                </a:r>
                <a:r>
                  <a:rPr lang="en-GB" noProof="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Give each pair of children a rectangular piece of paper. Ask them to fold their paper, first finding half, then finding two-quarters of the half. </a:t>
                </a:r>
              </a:p>
              <a:p>
                <a:pPr marL="0" indent="0"/>
                <a:r>
                  <a:rPr lang="en-GB" b="1" noProof="0"/>
                  <a:t>Look and listen for children:</a:t>
                </a:r>
              </a:p>
              <a:p>
                <a:pPr marL="171450" indent="-171450">
                  <a:buFont typeface="Arial" panose="020B0604020202020204" pitchFamily="34" charset="0"/>
                  <a:buChar char="•"/>
                </a:pPr>
                <a:r>
                  <a:rPr lang="en-GB" noProof="0"/>
                  <a:t>folding</a:t>
                </a:r>
                <a:r>
                  <a:rPr lang="en-GB" baseline="0" noProof="0"/>
                  <a:t> </a:t>
                </a:r>
                <a:r>
                  <a:rPr lang="en-GB" noProof="0"/>
                  <a:t>their paper in half, to represent finding </a:t>
                </a:r>
                <a:r>
                  <a:rPr lang="en-GB" b="0" i="0" noProof="0">
                    <a:latin typeface="Cambria Math" panose="02040503050406030204" pitchFamily="18" charset="0"/>
                  </a:rPr>
                  <a:t>1/2</a:t>
                </a:r>
                <a:r>
                  <a:rPr lang="en-GB" noProof="0"/>
                  <a:t> first, and linking that to the half pot of cream  </a:t>
                </a:r>
              </a:p>
              <a:p>
                <a:pPr marL="171450" indent="-171450">
                  <a:buFont typeface="Arial" panose="020B0604020202020204" pitchFamily="34" charset="0"/>
                  <a:buChar char="•"/>
                </a:pPr>
                <a:r>
                  <a:rPr lang="en-GB" noProof="0"/>
                  <a:t>then folding</a:t>
                </a:r>
                <a:r>
                  <a:rPr lang="en-GB" baseline="0" noProof="0"/>
                  <a:t> the halved paper into quarters and finding two of those quarters to </a:t>
                </a:r>
                <a:r>
                  <a:rPr lang="en-GB" noProof="0"/>
                  <a:t>find </a:t>
                </a:r>
                <a:r>
                  <a:rPr lang="en-GB" b="0" i="0" noProof="0">
                    <a:latin typeface="Cambria Math" panose="02040503050406030204" pitchFamily="18" charset="0"/>
                  </a:rPr>
                  <a:t>2/4</a:t>
                </a:r>
                <a:r>
                  <a:rPr lang="en-GB" noProof="0"/>
                  <a:t> of the half, and linking that to the amount of cream used for the sauce.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baseline="0" noProof="0"/>
                  <a:t>You may wish to label the images on the slide (or ask a child to come and do so) to reflect the paper folding, e.g. ‘whole pot’, ‘half pot’ and ‘two-quarters of a half pot’.</a:t>
                </a:r>
              </a:p>
              <a:p>
                <a:pPr marL="0" indent="0">
                  <a:buFont typeface="Wingdings" panose="05000000000000000000" pitchFamily="2" charset="2"/>
                  <a:buNone/>
                </a:pPr>
                <a:r>
                  <a:rPr lang="en-GB" noProof="0"/>
                  <a:t>Draw a circle</a:t>
                </a:r>
                <a:r>
                  <a:rPr lang="en-GB" baseline="0" noProof="0"/>
                  <a:t> around two sections of the third image to show two-eighths.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noProof="0"/>
                  <a:t>Write the calculation:</a:t>
                </a:r>
                <a:r>
                  <a:rPr lang="en-GB" baseline="0" noProof="0"/>
                  <a:t> </a:t>
                </a:r>
                <a:r>
                  <a:rPr lang="en-GB" b="0" i="0" baseline="0" noProof="0">
                    <a:latin typeface="Cambria Math" panose="02040503050406030204" pitchFamily="18" charset="0"/>
                  </a:rPr>
                  <a:t>1/2</a:t>
                </a:r>
                <a:r>
                  <a:rPr lang="en-GB" baseline="0" noProof="0"/>
                  <a:t> × </a:t>
                </a:r>
                <a:r>
                  <a:rPr lang="en-GB" b="0" i="0" baseline="0" noProof="0">
                    <a:latin typeface="Cambria Math" panose="02040503050406030204" pitchFamily="18" charset="0"/>
                  </a:rPr>
                  <a:t>2/4</a:t>
                </a:r>
                <a:r>
                  <a:rPr lang="en-GB" baseline="0" noProof="0"/>
                  <a:t> = </a:t>
                </a:r>
                <a:r>
                  <a:rPr lang="en-GB" b="0" i="0" baseline="0" noProof="0">
                    <a:latin typeface="Cambria Math" panose="02040503050406030204" pitchFamily="18" charset="0"/>
                  </a:rPr>
                  <a:t>2/8</a:t>
                </a:r>
                <a:r>
                  <a:rPr lang="en-GB" baseline="0" noProof="0"/>
                  <a:t>.</a:t>
                </a:r>
              </a:p>
              <a:p>
                <a:pPr marL="0" indent="0"/>
                <a:r>
                  <a:rPr lang="en-GB" noProof="0"/>
                  <a:t>Give pairs time to simplify the fraction. </a:t>
                </a:r>
              </a:p>
              <a:p>
                <a:pPr marL="0" indent="0"/>
                <a:r>
                  <a:rPr lang="en-GB" noProof="0"/>
                  <a:t>Ask: Can you check your answer and prove that </a:t>
                </a:r>
                <a:r>
                  <a:rPr lang="en-GB" b="0" i="0" noProof="0">
                    <a:latin typeface="Cambria Math" panose="02040503050406030204" pitchFamily="18" charset="0"/>
                  </a:rPr>
                  <a:t>2/4</a:t>
                </a:r>
                <a:r>
                  <a:rPr lang="en-GB" noProof="0"/>
                  <a:t> of </a:t>
                </a:r>
                <a:r>
                  <a:rPr lang="en-GB" b="0" i="0" noProof="0">
                    <a:latin typeface="Cambria Math" panose="02040503050406030204" pitchFamily="18" charset="0"/>
                  </a:rPr>
                  <a:t>1/2</a:t>
                </a:r>
                <a:r>
                  <a:rPr lang="en-GB" noProof="0"/>
                  <a:t> is</a:t>
                </a:r>
                <a:r>
                  <a:rPr lang="en-GB" baseline="0" noProof="0"/>
                  <a:t> </a:t>
                </a:r>
                <a:r>
                  <a:rPr lang="en-GB" b="0" i="0" baseline="0" noProof="0">
                    <a:latin typeface="Cambria Math" panose="02040503050406030204" pitchFamily="18" charset="0"/>
                  </a:rPr>
                  <a:t>1/4</a:t>
                </a:r>
                <a:r>
                  <a:rPr lang="en-GB" noProof="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Encourage children to generalise about a rule for multiplying fractions, using the sentence stem: ‘When we multiply pairs of fractions, we multiply the numerators and the denominators.’</a:t>
                </a:r>
              </a:p>
            </p:txBody>
          </p:sp>
        </mc:Fallback>
      </mc:AlternateContent>
      <p:sp>
        <p:nvSpPr>
          <p:cNvPr id="4" name="Slide Number Placeholder 3">
            <a:extLst>
              <a:ext uri="{FF2B5EF4-FFF2-40B4-BE49-F238E27FC236}">
                <a16:creationId xmlns:a16="http://schemas.microsoft.com/office/drawing/2014/main" id="{E19D0DB6-5898-5595-F79D-64DA4E57E82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203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Hinge notes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Trios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children the opportunity to think independently about the question and then ask them to write the function that fits the model on their individual whiteboards.</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Strategy: visual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If a significant number of children answer incorrectly, pause the lesson here to revisit/consolidate the key concepts before moving onto the ‘You do’ phase.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Encourage children who correctly wrote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to explain their thinking.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Probe those who wrote a different function to identify misconceptions.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ask children to work in trios to come up with a real-life context to match the model, and make up a story for it.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They might want to follow the ‘I do’ and ‘We do’ examples closely (trays of brownies, or pots of cream for a recipe), or they may want to come up with something totally different.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Example: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I gave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5</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 packet of raisins to my sister. She then gave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her raisins to a friend. What</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fraction of my original packet of raisins did my sister give to her friend? </a:t>
                </a:r>
              </a:p>
              <a:p>
                <a:pPr marL="0" indent="0"/>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5</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is the same as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5</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multiplied</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by</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5</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10</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indent="0"/>
                <a:endParaRPr lang="en-GB" noProof="0" dirty="0"/>
              </a:p>
            </p:txBody>
          </p:sp>
        </mc:Choice>
        <mc:Fallback xmlns="">
          <p:sp>
            <p:nvSpPr>
              <p:cNvPr id="3" name="Notes Placeholder 2"/>
              <p:cNvSpPr>
                <a:spLocks noGrp="1"/>
              </p:cNvSpPr>
              <p:nvPr>
                <p:ph type="body" idx="1"/>
              </p:nvPr>
            </p:nvSpPr>
            <p:spPr/>
            <p:txBody>
              <a:bodyPr/>
              <a:lstStyle/>
              <a:p>
                <a:pPr marL="0" indent="0"/>
                <a:r>
                  <a:rPr lang="en-GB" b="1" noProof="0"/>
                  <a:t>Hinge notes</a:t>
                </a:r>
              </a:p>
              <a:p>
                <a:pPr marL="0" indent="0"/>
                <a:r>
                  <a:rPr lang="en-GB" noProof="0"/>
                  <a:t>Oracy groupings: Trios</a:t>
                </a:r>
              </a:p>
              <a:p>
                <a:pPr marL="0" indent="0"/>
                <a:r>
                  <a:rPr lang="en-GB" noProof="0"/>
                  <a:t>Give children the opportunity to think independently about the question and then ask them to write the function that fits the model on their individual whiteboards.</a:t>
                </a:r>
              </a:p>
              <a:p>
                <a:pPr marL="0" indent="0"/>
                <a:r>
                  <a:rPr lang="en-GB" b="1" noProof="0"/>
                  <a:t>Assessment opportunities:  </a:t>
                </a:r>
              </a:p>
              <a:p>
                <a:pPr marL="0" indent="0"/>
                <a:r>
                  <a:rPr lang="en-GB" noProof="0"/>
                  <a:t>Strategy: visual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If a significant number of children answer incorrectly, pause the lesson here to revisit/consolidate the key concepts before moving onto the ‘You do’ phase.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Encourage children who correctly wrote ‘× </a:t>
                </a:r>
                <a:r>
                  <a:rPr lang="en-GB" b="0" i="0" noProof="0">
                    <a:latin typeface="Cambria Math" panose="02040503050406030204" pitchFamily="18" charset="0"/>
                  </a:rPr>
                  <a:t>1/2</a:t>
                </a:r>
                <a:r>
                  <a:rPr lang="en-GB" noProof="0"/>
                  <a:t>’ to explain their thinking.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Probe those who wrote a different function to identify misconceptions. </a:t>
                </a:r>
              </a:p>
              <a:p>
                <a:pPr marL="0" indent="0"/>
                <a:r>
                  <a:rPr lang="en-GB" noProof="0"/>
                  <a:t>Then ask children to work in trios to come up with a real-life context to match the model, and make up a story for it. </a:t>
                </a:r>
              </a:p>
              <a:p>
                <a:pPr marL="0" indent="0"/>
                <a:r>
                  <a:rPr lang="en-GB" noProof="0"/>
                  <a:t>They might want to follow the ‘I do’ and ‘We do’ examples closely (trays of brownies, or pots of cream for a recipe), or they may want to come up with something totally different. </a:t>
                </a:r>
              </a:p>
              <a:p>
                <a:pPr marL="0" indent="0"/>
                <a:r>
                  <a:rPr lang="en-GB" noProof="0"/>
                  <a:t>Example: </a:t>
                </a:r>
              </a:p>
              <a:p>
                <a:pPr marL="0" indent="0"/>
                <a:r>
                  <a:rPr lang="en-GB" noProof="0"/>
                  <a:t>I gave </a:t>
                </a:r>
                <a:r>
                  <a:rPr lang="en-GB" b="0" i="0" noProof="0">
                    <a:latin typeface="Cambria Math" panose="02040503050406030204" pitchFamily="18" charset="0"/>
                  </a:rPr>
                  <a:t>3/5</a:t>
                </a:r>
                <a:r>
                  <a:rPr lang="en-GB" noProof="0"/>
                  <a:t> of a packet of raisins to my sister. She then gave </a:t>
                </a:r>
                <a:r>
                  <a:rPr lang="en-GB" b="0" i="0" noProof="0">
                    <a:latin typeface="Cambria Math" panose="02040503050406030204" pitchFamily="18" charset="0"/>
                  </a:rPr>
                  <a:t>1/2</a:t>
                </a:r>
                <a:r>
                  <a:rPr lang="en-GB" noProof="0"/>
                  <a:t> of her raisins to a friend. What</a:t>
                </a:r>
                <a:r>
                  <a:rPr lang="en-GB" baseline="0" noProof="0"/>
                  <a:t> fraction of my original packet of raisins did my sister give to her friend? </a:t>
                </a:r>
              </a:p>
              <a:p>
                <a:pPr marL="0" indent="0"/>
                <a:r>
                  <a:rPr lang="en-GB" b="0" i="0" baseline="0" noProof="0">
                    <a:latin typeface="Cambria Math" panose="02040503050406030204" pitchFamily="18" charset="0"/>
                  </a:rPr>
                  <a:t>1/2</a:t>
                </a:r>
                <a:r>
                  <a:rPr lang="en-GB" noProof="0"/>
                  <a:t> of </a:t>
                </a:r>
                <a:r>
                  <a:rPr lang="en-GB" b="0" i="0" noProof="0">
                    <a:latin typeface="Cambria Math" panose="02040503050406030204" pitchFamily="18" charset="0"/>
                  </a:rPr>
                  <a:t>3/5</a:t>
                </a:r>
                <a:r>
                  <a:rPr lang="en-GB" noProof="0"/>
                  <a:t> is the same as </a:t>
                </a:r>
                <a:r>
                  <a:rPr lang="en-GB" b="0" i="0" noProof="0">
                    <a:latin typeface="Cambria Math" panose="02040503050406030204" pitchFamily="18" charset="0"/>
                  </a:rPr>
                  <a:t>3/5</a:t>
                </a:r>
                <a:r>
                  <a:rPr lang="en-GB" noProof="0"/>
                  <a:t> multiplied</a:t>
                </a:r>
                <a:r>
                  <a:rPr lang="en-GB" baseline="0" noProof="0"/>
                  <a:t> by</a:t>
                </a:r>
                <a:r>
                  <a:rPr lang="en-GB" noProof="0"/>
                  <a:t> </a:t>
                </a:r>
                <a:r>
                  <a:rPr lang="en-GB" b="0" i="0" noProof="0">
                    <a:latin typeface="Cambria Math" panose="02040503050406030204" pitchFamily="18" charset="0"/>
                  </a:rPr>
                  <a:t>1/2</a:t>
                </a:r>
                <a:r>
                  <a:rPr lang="en-GB" noProof="0"/>
                  <a:t>. </a:t>
                </a:r>
              </a:p>
              <a:p>
                <a:pPr marL="0" indent="0"/>
                <a:r>
                  <a:rPr lang="en-GB" b="0" i="0" noProof="0">
                    <a:latin typeface="Cambria Math" panose="02040503050406030204" pitchFamily="18" charset="0"/>
                  </a:rPr>
                  <a:t>3/5</a:t>
                </a:r>
                <a:r>
                  <a:rPr lang="en-GB" noProof="0"/>
                  <a:t> × </a:t>
                </a:r>
                <a:r>
                  <a:rPr lang="en-GB" b="0" i="0" noProof="0">
                    <a:latin typeface="Cambria Math" panose="02040503050406030204" pitchFamily="18" charset="0"/>
                  </a:rPr>
                  <a:t>1/2</a:t>
                </a:r>
                <a:r>
                  <a:rPr lang="en-GB" noProof="0"/>
                  <a:t> = </a:t>
                </a:r>
                <a:r>
                  <a:rPr lang="en-GB" b="0" i="0" noProof="0">
                    <a:latin typeface="Cambria Math" panose="02040503050406030204" pitchFamily="18" charset="0"/>
                  </a:rPr>
                  <a:t>3/10</a:t>
                </a:r>
                <a:r>
                  <a:rPr lang="en-GB" noProof="0"/>
                  <a:t>.</a:t>
                </a:r>
              </a:p>
              <a:p>
                <a:pPr marL="0" indent="0"/>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54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You do notes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Fraction multiplication problems (photocopy master), rectangular pieces of paper, Numicon pieces, Numicon pegs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children the photocopy master. Ask them to work in pairs to solve the two problems.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For each problem, they should: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represent it in two different ways: drawing, paper folding or Numicon pieces and pegs</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complete the sentence stem: ‘To solve the problem, I need to find __ of __’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a multiplication calculation to match: __ × __ = __.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 </a:t>
                </a:r>
              </a:p>
              <a:p>
                <a:pPr marL="171450" indent="-171450">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make/draw/fold an accurate model of each problem, e.g. using a Numicon 10-piece and a 2-piece to represent the 12 children in Willow class, using a 6-piece to represent half, then placing 2 pegs in the 6-piece to represent one-third of one-half </a:t>
                </a:r>
              </a:p>
              <a:p>
                <a:pPr marL="171450" indent="-171450">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make clear links between their models and the problem, e.g. ‘These 2 pegs represent the children who choose pizza. This is 2 children out of a total of 12, which is the same as one-sixth’ </a:t>
                </a:r>
              </a:p>
              <a:p>
                <a:pPr marL="171450" indent="-171450">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complete the sentence stems correctly (</a:t>
                </a:r>
                <a14:m>
                  <m:oMath xmlns:m="http://schemas.openxmlformats.org/officeDocument/2006/math">
                    <m:f>
                      <m:fPr>
                        <m:ctrlPr>
                          <a:rPr lang="en-GB" i="1" noProof="0" smtClean="0">
                            <a:solidFill>
                              <a:schemeClr val="tx1"/>
                            </a:solidFill>
                            <a:effectLst/>
                            <a:latin typeface="Cambria Math" panose="02040503050406030204" pitchFamily="18" charset="0"/>
                            <a:cs typeface="Calibri" panose="020F0502020204030204" pitchFamily="34" charset="0"/>
                          </a:rPr>
                        </m:ctrlPr>
                      </m:fPr>
                      <m:num>
                        <m:r>
                          <a:rPr lang="en-GB" i="1" kern="0" noProof="0" smtClean="0">
                            <a:solidFill>
                              <a:schemeClr val="tx1"/>
                            </a:solidFill>
                            <a:effectLst/>
                            <a:latin typeface="Cambria Math" panose="02040503050406030204" pitchFamily="18" charset="0"/>
                            <a:ea typeface="Tahoma" panose="020B0604030504040204" pitchFamily="34" charset="0"/>
                            <a:cs typeface="Calibri" panose="020F0502020204030204" pitchFamily="34" charset="0"/>
                          </a:rPr>
                          <m:t>1</m:t>
                        </m:r>
                      </m:num>
                      <m:den>
                        <m:r>
                          <a:rPr lang="en-GB" i="1" kern="0" noProof="0" smtClean="0">
                            <a:solidFill>
                              <a:schemeClr val="tx1"/>
                            </a:solidFill>
                            <a:effectLst/>
                            <a:latin typeface="Cambria Math" panose="02040503050406030204" pitchFamily="18" charset="0"/>
                            <a:ea typeface="Tahoma" panose="020B0604030504040204" pitchFamily="34" charset="0"/>
                            <a:cs typeface="Calibri" panose="020F0502020204030204" pitchFamily="34" charset="0"/>
                          </a:rPr>
                          <m:t>3</m:t>
                        </m:r>
                      </m:den>
                    </m:f>
                  </m:oMath>
                </a14:m>
                <a:r>
                  <a:rPr lang="en-GB" kern="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i="1" noProof="0">
                            <a:solidFill>
                              <a:schemeClr val="tx1"/>
                            </a:solidFill>
                            <a:effectLst/>
                            <a:latin typeface="Cambria Math" panose="02040503050406030204" pitchFamily="18" charset="0"/>
                            <a:cs typeface="Calibri" panose="020F0502020204030204" pitchFamily="34" charset="0"/>
                          </a:rPr>
                        </m:ctrlPr>
                      </m:fPr>
                      <m:num>
                        <m:r>
                          <a:rPr lang="en-GB" i="1" kern="0" noProof="0" smtClean="0">
                            <a:solidFill>
                              <a:schemeClr val="tx1"/>
                            </a:solidFill>
                            <a:effectLst/>
                            <a:latin typeface="Cambria Math" panose="02040503050406030204" pitchFamily="18" charset="0"/>
                            <a:ea typeface="Tahoma" panose="020B0604030504040204" pitchFamily="34" charset="0"/>
                            <a:cs typeface="Calibri" panose="020F0502020204030204" pitchFamily="34" charset="0"/>
                          </a:rPr>
                          <m:t>1</m:t>
                        </m:r>
                      </m:num>
                      <m:den>
                        <m:r>
                          <a:rPr lang="en-GB" i="1" kern="0" noProof="0" smtClean="0">
                            <a:solidFill>
                              <a:schemeClr val="tx1"/>
                            </a:solidFill>
                            <a:effectLst/>
                            <a:latin typeface="Cambria Math" panose="02040503050406030204" pitchFamily="18" charset="0"/>
                            <a:ea typeface="Tahoma" panose="020B0604030504040204" pitchFamily="34" charset="0"/>
                            <a:cs typeface="Calibri" panose="020F0502020204030204" pitchFamily="34" charset="0"/>
                          </a:rPr>
                          <m:t>2</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b="0" i="1" u="none" strike="noStrike" cap="none" noProof="0" smtClean="0">
                            <a:solidFill>
                              <a:schemeClr val="tx1"/>
                            </a:solidFill>
                            <a:effectLst/>
                            <a:latin typeface="Cambria Math" panose="02040503050406030204" pitchFamily="18" charset="0"/>
                            <a:sym typeface="Calibri"/>
                          </a:rPr>
                        </m:ctrlPr>
                      </m:fPr>
                      <m:num>
                        <m:r>
                          <a:rPr lang="en-GB" b="0" i="1" u="none" strike="noStrike" cap="none" noProof="0" smtClean="0">
                            <a:solidFill>
                              <a:schemeClr val="tx1"/>
                            </a:solidFill>
                            <a:effectLst/>
                            <a:latin typeface="Cambria Math" panose="02040503050406030204" pitchFamily="18" charset="0"/>
                            <a:sym typeface="Calibri"/>
                          </a:rPr>
                          <m:t>1</m:t>
                        </m:r>
                      </m:num>
                      <m:den>
                        <m:r>
                          <a:rPr lang="en-GB" b="0" i="1" u="none" strike="noStrike" cap="none" noProof="0" smtClean="0">
                            <a:solidFill>
                              <a:schemeClr val="tx1"/>
                            </a:solidFill>
                            <a:effectLst/>
                            <a:latin typeface="Cambria Math" panose="02040503050406030204" pitchFamily="18" charset="0"/>
                            <a:sym typeface="Calibri"/>
                          </a:rPr>
                          <m:t>2</m:t>
                        </m:r>
                      </m:den>
                    </m:f>
                  </m:oMath>
                </a14:m>
                <a:r>
                  <a:rPr lang="en-GB" b="0" i="0" u="none" strike="noStrike" cap="non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libri"/>
                  </a:rPr>
                  <a:t> of </a:t>
                </a:r>
                <a14:m>
                  <m:oMath xmlns:m="http://schemas.openxmlformats.org/officeDocument/2006/math">
                    <m:f>
                      <m:fPr>
                        <m:ctrlPr>
                          <a:rPr lang="en-GB" b="0" i="1" u="none" strike="noStrike" cap="none" noProof="0">
                            <a:solidFill>
                              <a:schemeClr val="tx1"/>
                            </a:solidFill>
                            <a:effectLst/>
                            <a:latin typeface="Cambria Math" panose="02040503050406030204" pitchFamily="18" charset="0"/>
                            <a:sym typeface="Calibri"/>
                          </a:rPr>
                        </m:ctrlPr>
                      </m:fPr>
                      <m:num>
                        <m:r>
                          <a:rPr lang="en-GB" b="0" i="1" u="none" strike="noStrike" cap="none" noProof="0" smtClean="0">
                            <a:solidFill>
                              <a:schemeClr val="tx1"/>
                            </a:solidFill>
                            <a:effectLst/>
                            <a:latin typeface="Cambria Math" panose="02040503050406030204" pitchFamily="18" charset="0"/>
                            <a:sym typeface="Calibri"/>
                          </a:rPr>
                          <m:t>1</m:t>
                        </m:r>
                      </m:num>
                      <m:den>
                        <m:r>
                          <a:rPr lang="en-GB" b="0" i="1" u="none" strike="noStrike" cap="none" noProof="0" smtClean="0">
                            <a:solidFill>
                              <a:schemeClr val="tx1"/>
                            </a:solidFill>
                            <a:effectLst/>
                            <a:latin typeface="Cambria Math" panose="02040503050406030204" pitchFamily="18" charset="0"/>
                            <a:sym typeface="Calibri"/>
                          </a:rPr>
                          <m:t>5</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a multiplication calculation to match each problem, simplifying the product for the first problem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3</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12</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6</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5</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10</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their answer as a fraction, rather than as a number of children/vehicles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6</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10</m:t>
                        </m:r>
                      </m:den>
                    </m:f>
                  </m:oMath>
                </a14:m>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give their answer as a number (of children/vehicles) rather than a fraction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the fractions in the wrong order in the sentence stem (while this will result in the same product, children’s understanding and comprehension of the information would be incorrect).</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Strategy: marking</a:t>
                </a:r>
              </a:p>
            </p:txBody>
          </p:sp>
        </mc:Choice>
        <mc:Fallback xmlns="">
          <p:sp>
            <p:nvSpPr>
              <p:cNvPr id="3" name="Notes Placeholder 2"/>
              <p:cNvSpPr>
                <a:spLocks noGrp="1"/>
              </p:cNvSpPr>
              <p:nvPr>
                <p:ph type="body" idx="1"/>
              </p:nvPr>
            </p:nvSpPr>
            <p:spPr/>
            <p:txBody>
              <a:bodyPr/>
              <a:lstStyle/>
              <a:p>
                <a:pPr marL="0" indent="0"/>
                <a:r>
                  <a:rPr lang="en-GB" b="1" noProof="0" dirty="0"/>
                  <a:t>You do notes </a:t>
                </a:r>
              </a:p>
              <a:p>
                <a:pPr marL="0" indent="0"/>
                <a:r>
                  <a:rPr lang="en-GB" noProof="0" dirty="0"/>
                  <a:t>Resources: Fraction multiplication problems (photocopy master), rectangular pieces of paper, Numicon pieces, Numicon pegs</a:t>
                </a:r>
              </a:p>
              <a:p>
                <a:pPr marL="0" indent="0"/>
                <a:r>
                  <a:rPr lang="en-GB" noProof="0" dirty="0"/>
                  <a:t>Oracy groupings: Pairs</a:t>
                </a:r>
              </a:p>
              <a:p>
                <a:pPr marL="0" indent="0"/>
                <a:r>
                  <a:rPr lang="en-GB" noProof="0" dirty="0"/>
                  <a:t>Give children the photocopy master. Ask them to work in pairs to solve the two problems. </a:t>
                </a:r>
              </a:p>
              <a:p>
                <a:pPr marL="0" indent="0"/>
                <a:r>
                  <a:rPr lang="en-GB" noProof="0" dirty="0"/>
                  <a:t>For each problem, they should: </a:t>
                </a:r>
              </a:p>
              <a:p>
                <a:pPr marL="171450" indent="-171450">
                  <a:buFont typeface="Arial" panose="020B0604020202020204" pitchFamily="34" charset="0"/>
                  <a:buChar char="•"/>
                </a:pPr>
                <a:r>
                  <a:rPr lang="en-GB" noProof="0" dirty="0"/>
                  <a:t>represent it in two different ways: drawing, paper folding or Numicon pieces and pegs</a:t>
                </a:r>
              </a:p>
              <a:p>
                <a:pPr marL="171450" indent="-171450">
                  <a:buFont typeface="Arial" panose="020B0604020202020204" pitchFamily="34" charset="0"/>
                  <a:buChar char="•"/>
                </a:pPr>
                <a:r>
                  <a:rPr lang="en-GB" noProof="0" dirty="0"/>
                  <a:t>complete the sentence stem: ‘To solve the problem, I need to find __ of __’ </a:t>
                </a:r>
              </a:p>
              <a:p>
                <a:pPr marL="171450" indent="-171450">
                  <a:buFont typeface="Arial" panose="020B0604020202020204" pitchFamily="34" charset="0"/>
                  <a:buChar char="•"/>
                </a:pPr>
                <a:r>
                  <a:rPr lang="en-GB" noProof="0" dirty="0"/>
                  <a:t>write a multiplication calculation to match: __ × __ = __. </a:t>
                </a:r>
              </a:p>
              <a:p>
                <a:pPr marL="0" indent="0"/>
                <a:r>
                  <a:rPr lang="en-GB" b="1" noProof="0" dirty="0"/>
                  <a:t>Look and listen for children who: </a:t>
                </a:r>
              </a:p>
              <a:p>
                <a:pPr marL="171450" indent="-171450">
                  <a:buFont typeface="Arial" panose="020B0604020202020204" pitchFamily="34" charset="0"/>
                  <a:buChar char="•"/>
                </a:pPr>
                <a:r>
                  <a:rPr lang="en-GB" b="0" noProof="0" dirty="0"/>
                  <a:t>make/draw/fold an accurate model of each problem, e.g. using a Numicon 10-piece and a 2-piece to represent the 12 children in Willow class, using a 6-piece to represent half, then placing 2 pegs in the 6-piece to represent one-third of one-half </a:t>
                </a:r>
              </a:p>
              <a:p>
                <a:pPr marL="171450" indent="-171450">
                  <a:buFont typeface="Arial" panose="020B0604020202020204" pitchFamily="34" charset="0"/>
                  <a:buChar char="•"/>
                </a:pPr>
                <a:r>
                  <a:rPr lang="en-GB" b="0" noProof="0" dirty="0"/>
                  <a:t>make clear links between their models and the problem, e.g. ‘These 2 pegs represent the children who choose pizza. This is 2 children out of a total of 12, which is the same as one-sixth’ </a:t>
                </a:r>
              </a:p>
              <a:p>
                <a:pPr marL="171450" indent="-171450">
                  <a:buFont typeface="Arial" panose="020B0604020202020204" pitchFamily="34" charset="0"/>
                  <a:buChar char="•"/>
                </a:pPr>
                <a:r>
                  <a:rPr lang="en-GB" b="0" noProof="0" dirty="0"/>
                  <a:t>complete the sentence </a:t>
                </a:r>
                <a:r>
                  <a:rPr lang="en-GB" b="0" noProof="0" dirty="0">
                    <a:latin typeface="Calibri" panose="020F0502020204030204" pitchFamily="34" charset="0"/>
                    <a:ea typeface="Calibri" panose="020F0502020204030204" pitchFamily="34" charset="0"/>
                    <a:cs typeface="Calibri" panose="020F0502020204030204" pitchFamily="34" charset="0"/>
                  </a:rPr>
                  <a:t>stems correctly (</a:t>
                </a:r>
                <a:r>
                  <a:rPr lang="en-GB" i="0" kern="0" noProof="0">
                    <a:solidFill>
                      <a:srgbClr val="231F20"/>
                    </a:solidFill>
                    <a:effectLst/>
                    <a:latin typeface="Cambria Math" panose="02040503050406030204" pitchFamily="18" charset="0"/>
                    <a:ea typeface="Tahoma" panose="020B0604030504040204" pitchFamily="34" charset="0"/>
                    <a:cs typeface="Calibri" panose="020F0502020204030204" pitchFamily="34" charset="0"/>
                  </a:rPr>
                  <a:t>1/3</a:t>
                </a:r>
                <a:r>
                  <a:rPr lang="en-GB" kern="0" noProof="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of </a:t>
                </a:r>
                <a:r>
                  <a:rPr lang="en-GB" i="0" kern="0" noProof="0">
                    <a:solidFill>
                      <a:srgbClr val="231F20"/>
                    </a:solidFill>
                    <a:effectLst/>
                    <a:latin typeface="Cambria Math" panose="02040503050406030204" pitchFamily="18" charset="0"/>
                    <a:ea typeface="Tahoma" panose="020B0604030504040204" pitchFamily="34" charset="0"/>
                    <a:cs typeface="Calibri" panose="020F0502020204030204" pitchFamily="34" charset="0"/>
                  </a:rPr>
                  <a:t>1/2</a:t>
                </a:r>
                <a:r>
                  <a:rPr lang="en-GB" b="0" noProof="0" dirty="0">
                    <a:latin typeface="Calibri" panose="020F0502020204030204" pitchFamily="34" charset="0"/>
                    <a:ea typeface="Calibri" panose="020F0502020204030204" pitchFamily="34" charset="0"/>
                    <a:cs typeface="Calibri" panose="020F0502020204030204" pitchFamily="34" charset="0"/>
                  </a:rPr>
                  <a:t> and </a:t>
                </a:r>
                <a:r>
                  <a:rPr lang="en-GB" b="0" i="0" u="none" strike="noStrike" cap="none" noProof="0">
                    <a:solidFill>
                      <a:schemeClr val="dk1"/>
                    </a:solidFill>
                    <a:effectLst/>
                    <a:latin typeface="Cambria Math" panose="02040503050406030204" pitchFamily="18" charset="0"/>
                    <a:sym typeface="Calibri"/>
                  </a:rPr>
                  <a:t>1/2</a:t>
                </a:r>
                <a:r>
                  <a:rPr lang="en-GB" b="0" i="0" u="none" strike="noStrike" cap="none" noProof="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of </a:t>
                </a:r>
                <a:r>
                  <a:rPr lang="en-GB" b="0" i="0" u="none" strike="noStrike" cap="none" noProof="0">
                    <a:solidFill>
                      <a:schemeClr val="dk1"/>
                    </a:solidFill>
                    <a:effectLst/>
                    <a:latin typeface="Cambria Math" panose="02040503050406030204" pitchFamily="18" charset="0"/>
                    <a:sym typeface="Calibri"/>
                  </a:rPr>
                  <a:t>1/5</a:t>
                </a:r>
                <a:r>
                  <a:rPr lang="en-GB" b="0" noProof="0" dirty="0">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b="0" noProof="0" dirty="0"/>
                  <a:t>write a multiplication calculation to match each problem, simplifying the product for the first problem (</a:t>
                </a:r>
                <a:r>
                  <a:rPr lang="en-GB" b="0" i="0" noProof="0">
                    <a:latin typeface="Cambria Math" panose="02040503050406030204" pitchFamily="18" charset="0"/>
                  </a:rPr>
                  <a:t>1/2</a:t>
                </a:r>
                <a:r>
                  <a:rPr lang="en-GB" b="0" noProof="0" dirty="0"/>
                  <a:t> × </a:t>
                </a:r>
                <a:r>
                  <a:rPr lang="en-GB" b="0" i="0" noProof="0">
                    <a:latin typeface="Cambria Math" panose="02040503050406030204" pitchFamily="18" charset="0"/>
                  </a:rPr>
                  <a:t>1/3</a:t>
                </a:r>
                <a:r>
                  <a:rPr lang="en-GB" b="0" noProof="0" dirty="0"/>
                  <a:t> = </a:t>
                </a:r>
                <a:r>
                  <a:rPr lang="en-GB" b="0" i="0" noProof="0">
                    <a:latin typeface="Cambria Math" panose="02040503050406030204" pitchFamily="18" charset="0"/>
                  </a:rPr>
                  <a:t>2/12</a:t>
                </a:r>
                <a:r>
                  <a:rPr lang="en-GB" b="0" noProof="0" dirty="0"/>
                  <a:t> =</a:t>
                </a:r>
                <a:r>
                  <a:rPr lang="en-GB" b="0" baseline="0" noProof="0" dirty="0"/>
                  <a:t> </a:t>
                </a:r>
                <a:r>
                  <a:rPr lang="en-GB" b="0" i="0" baseline="0" noProof="0">
                    <a:latin typeface="Cambria Math" panose="02040503050406030204" pitchFamily="18" charset="0"/>
                  </a:rPr>
                  <a:t>1/6</a:t>
                </a:r>
                <a:r>
                  <a:rPr lang="en-GB" b="0" noProof="0" dirty="0"/>
                  <a:t> and </a:t>
                </a:r>
                <a:r>
                  <a:rPr lang="en-GB" b="0" i="0" noProof="0">
                    <a:latin typeface="Cambria Math" panose="02040503050406030204" pitchFamily="18" charset="0"/>
                  </a:rPr>
                  <a:t>1/5</a:t>
                </a:r>
                <a:r>
                  <a:rPr lang="en-GB" b="0" noProof="0" dirty="0"/>
                  <a:t> × </a:t>
                </a:r>
                <a:r>
                  <a:rPr lang="en-GB" b="0" i="0" noProof="0">
                    <a:latin typeface="Cambria Math" panose="02040503050406030204" pitchFamily="18" charset="0"/>
                  </a:rPr>
                  <a:t>1/2</a:t>
                </a:r>
                <a:r>
                  <a:rPr lang="en-GB" b="0" noProof="0" dirty="0"/>
                  <a:t> = </a:t>
                </a:r>
                <a:r>
                  <a:rPr lang="en-GB" b="0" i="0" noProof="0">
                    <a:latin typeface="Cambria Math" panose="02040503050406030204" pitchFamily="18" charset="0"/>
                  </a:rPr>
                  <a:t>1/10</a:t>
                </a:r>
                <a:r>
                  <a:rPr lang="en-GB" b="0" noProof="0" dirty="0"/>
                  <a:t>)</a:t>
                </a:r>
              </a:p>
              <a:p>
                <a:pPr marL="171450" indent="-171450">
                  <a:buFont typeface="Arial" panose="020B0604020202020204" pitchFamily="34" charset="0"/>
                  <a:buChar char="•"/>
                </a:pPr>
                <a:r>
                  <a:rPr lang="en-GB" b="0" noProof="0" dirty="0"/>
                  <a:t>give their answer as a fraction, rather than as a number of children/vehicles (</a:t>
                </a:r>
                <a:r>
                  <a:rPr lang="en-GB" b="0" i="0" noProof="0">
                    <a:latin typeface="Cambria Math" panose="02040503050406030204" pitchFamily="18" charset="0"/>
                  </a:rPr>
                  <a:t>1/6</a:t>
                </a:r>
                <a:r>
                  <a:rPr lang="en-GB" b="0" noProof="0" dirty="0"/>
                  <a:t> and </a:t>
                </a:r>
                <a:r>
                  <a:rPr lang="en-GB" b="0" i="0" noProof="0">
                    <a:latin typeface="Cambria Math" panose="02040503050406030204" pitchFamily="18" charset="0"/>
                  </a:rPr>
                  <a:t>1/10</a:t>
                </a:r>
                <a:r>
                  <a:rPr lang="en-GB" b="0" noProof="0" dirty="0"/>
                  <a:t>).</a:t>
                </a:r>
              </a:p>
              <a:p>
                <a:pPr marL="0" indent="0"/>
                <a:r>
                  <a:rPr lang="en-GB" b="1" noProof="0" dirty="0"/>
                  <a:t>Watch out for children who:</a:t>
                </a:r>
              </a:p>
              <a:p>
                <a:pPr marL="171450" indent="-171450">
                  <a:buFont typeface="Arial" panose="020B0604020202020204" pitchFamily="34" charset="0"/>
                  <a:buChar char="•"/>
                </a:pPr>
                <a:r>
                  <a:rPr lang="en-GB" noProof="0" dirty="0"/>
                  <a:t>give their answer as a number (of children/vehicles) rather than a fraction </a:t>
                </a:r>
              </a:p>
              <a:p>
                <a:pPr marL="171450" indent="-171450">
                  <a:buFont typeface="Arial" panose="020B0604020202020204" pitchFamily="34" charset="0"/>
                  <a:buChar char="•"/>
                </a:pPr>
                <a:r>
                  <a:rPr lang="en-GB" noProof="0" dirty="0"/>
                  <a:t>write the fractions in the wrong order in the sentence stem (while this will result in the same product, children’s understanding and comprehension of the information would be incorrect).</a:t>
                </a:r>
              </a:p>
              <a:p>
                <a:pPr marL="0" indent="0"/>
                <a:r>
                  <a:rPr lang="en-GB" b="1" noProof="0" dirty="0"/>
                  <a:t>Assessment opportunities: </a:t>
                </a:r>
              </a:p>
              <a:p>
                <a:pPr marL="0" indent="0"/>
                <a:r>
                  <a:rPr lang="en-GB" noProof="0" dirty="0"/>
                  <a:t>Strategy: marking</a:t>
                </a:r>
              </a:p>
              <a:p>
                <a:pPr marL="0" indent="0"/>
                <a:r>
                  <a:rPr lang="en-GB" noProof="0" dirty="0"/>
                  <a:t> </a:t>
                </a:r>
              </a:p>
              <a:p>
                <a:pPr marL="0" indent="0"/>
                <a:endParaRPr lang="en-GB" noProof="0"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879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dirty="0">
                <a:solidFill>
                  <a:schemeClr val="tx1"/>
                </a:solidFill>
              </a:rPr>
              <a:t>Exit notes</a:t>
            </a:r>
          </a:p>
          <a:p>
            <a:pPr marL="0" indent="0"/>
            <a:r>
              <a:rPr lang="en-GB" noProof="0" dirty="0">
                <a:solidFill>
                  <a:schemeClr val="tx1"/>
                </a:solidFill>
              </a:rPr>
              <a:t>Resources: Numicon pieces, Numicon pegs, rectangular pieces of paper </a:t>
            </a:r>
          </a:p>
          <a:p>
            <a:pPr marL="0" indent="0"/>
            <a:r>
              <a:rPr lang="en-GB" noProof="0" dirty="0">
                <a:solidFill>
                  <a:schemeClr val="tx1"/>
                </a:solidFill>
              </a:rPr>
              <a:t>Oracy groupings: Pairs </a:t>
            </a:r>
          </a:p>
          <a:p>
            <a:pPr marL="0" indent="0"/>
            <a:r>
              <a:rPr lang="en-GB" noProof="0" dirty="0">
                <a:solidFill>
                  <a:schemeClr val="tx1"/>
                </a:solidFill>
              </a:rPr>
              <a:t>At the end of this lesson, children should be able to:</a:t>
            </a:r>
          </a:p>
          <a:p>
            <a:pPr marL="171450" lvl="1" indent="-171450">
              <a:buFont typeface="Arial" panose="020B0604020202020204" pitchFamily="34" charset="0"/>
              <a:buChar char="•"/>
            </a:pPr>
            <a:r>
              <a:rPr lang="en-GB" noProof="0" dirty="0">
                <a:solidFill>
                  <a:schemeClr val="tx1"/>
                </a:solidFill>
              </a:rPr>
              <a:t>make connections between multiplying by a fraction and using a fraction as an operator</a:t>
            </a:r>
          </a:p>
          <a:p>
            <a:pPr marL="171450" lvl="1" indent="-171450">
              <a:buFont typeface="Arial" panose="020B0604020202020204" pitchFamily="34" charset="0"/>
              <a:buChar char="•"/>
            </a:pPr>
            <a:r>
              <a:rPr lang="en-GB" noProof="0" dirty="0">
                <a:solidFill>
                  <a:schemeClr val="tx1"/>
                </a:solidFill>
              </a:rPr>
              <a:t>multiply pairs of proper fractions</a:t>
            </a:r>
          </a:p>
          <a:p>
            <a:pPr marL="171450" lvl="1" indent="-171450">
              <a:buFont typeface="Arial" panose="020B0604020202020204" pitchFamily="34" charset="0"/>
              <a:buChar char="•"/>
            </a:pPr>
            <a:r>
              <a:rPr lang="en-GB" noProof="0" dirty="0">
                <a:solidFill>
                  <a:schemeClr val="tx1"/>
                </a:solidFill>
              </a:rPr>
              <a:t>identify patterns and general rules about multiplying with fractions.</a:t>
            </a:r>
          </a:p>
          <a:p>
            <a:pPr marL="0" indent="0"/>
            <a:r>
              <a:rPr lang="en-GB" noProof="0" dirty="0">
                <a:solidFill>
                  <a:schemeClr val="tx1"/>
                </a:solidFill>
              </a:rPr>
              <a:t>Ask children to think back to the ‘Talk task’, where they discussed whether Ravi’s statement is always, sometimes or never true. </a:t>
            </a:r>
          </a:p>
          <a:p>
            <a:pPr marL="0" indent="0"/>
            <a:r>
              <a:rPr lang="en-GB" noProof="0" dirty="0">
                <a:solidFill>
                  <a:schemeClr val="tx1"/>
                </a:solidFill>
              </a:rPr>
              <a:t>Ask pairs to discuss whether they would answer differently now, and why. </a:t>
            </a:r>
          </a:p>
          <a:p>
            <a:pPr marL="0" indent="0"/>
            <a:r>
              <a:rPr lang="en-GB" b="1" noProof="0" dirty="0">
                <a:solidFill>
                  <a:schemeClr val="tx1"/>
                </a:solidFill>
              </a:rPr>
              <a:t>Look and listen for children who: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noProof="0" dirty="0">
                <a:solidFill>
                  <a:schemeClr val="tx1"/>
                </a:solidFill>
              </a:rPr>
              <a:t>recognise that Ravi’s statement is sometimes true  </a:t>
            </a:r>
          </a:p>
          <a:p>
            <a:pPr marL="171450" indent="-171450">
              <a:buFont typeface="Arial" panose="020B0604020202020204" pitchFamily="34" charset="0"/>
              <a:buChar char="•"/>
            </a:pPr>
            <a:r>
              <a:rPr lang="en-GB" noProof="0" dirty="0">
                <a:solidFill>
                  <a:schemeClr val="tx1"/>
                </a:solidFill>
              </a:rPr>
              <a:t>distinguish between multiplying by a whole number (integer) and multiplying by a fraction</a:t>
            </a:r>
          </a:p>
          <a:p>
            <a:pPr marL="171450" indent="-171450">
              <a:buFont typeface="Arial" panose="020B0604020202020204" pitchFamily="34" charset="0"/>
              <a:buChar char="•"/>
            </a:pPr>
            <a:r>
              <a:rPr lang="en-GB" noProof="0" dirty="0">
                <a:solidFill>
                  <a:schemeClr val="tx1"/>
                </a:solidFill>
              </a:rPr>
              <a:t>articulate that when multiplying by a whole number, the product will be greater, but when multiplying by a fraction, the product will be smaller</a:t>
            </a:r>
          </a:p>
          <a:p>
            <a:pPr marL="171450" indent="-171450">
              <a:buFont typeface="Arial" panose="020B0604020202020204" pitchFamily="34" charset="0"/>
              <a:buChar char="•"/>
            </a:pPr>
            <a:r>
              <a:rPr lang="en-GB" noProof="0" dirty="0">
                <a:solidFill>
                  <a:schemeClr val="tx1"/>
                </a:solidFill>
              </a:rPr>
              <a:t>generalise that when we multiply a pair of fractions, we multiply the numerators and the denominators. </a:t>
            </a:r>
          </a:p>
          <a:p>
            <a:pPr marL="0" indent="0"/>
            <a:r>
              <a:rPr lang="en-GB" noProof="0" dirty="0">
                <a:solidFill>
                  <a:schemeClr val="tx1"/>
                </a:solidFill>
              </a:rPr>
              <a:t>Children might use paper folding or Numicon pieces and pegs to prove or support their thinking.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837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dirty="0">
                <a:solidFill>
                  <a:schemeClr val="tx1"/>
                </a:solidFill>
              </a:rPr>
              <a:t>Reflection notes</a:t>
            </a:r>
          </a:p>
          <a:p>
            <a:pPr marL="0" indent="0"/>
            <a:r>
              <a:rPr lang="en-GB" noProof="0" dirty="0">
                <a:solidFill>
                  <a:schemeClr val="tx1"/>
                </a:solidFill>
              </a:rPr>
              <a:t>Resources: Numicon pieces  </a:t>
            </a:r>
          </a:p>
          <a:p>
            <a:pPr marL="0" indent="0"/>
            <a:r>
              <a:rPr lang="en-GB" noProof="0" dirty="0">
                <a:solidFill>
                  <a:schemeClr val="tx1"/>
                </a:solidFill>
              </a:rPr>
              <a:t>Ask children to hold up a Numicon piece to show how they feel about multiplying pairs of fractions.  </a:t>
            </a:r>
          </a:p>
          <a:p>
            <a:pPr marL="0" indent="0"/>
            <a:r>
              <a:rPr lang="en-GB" noProof="0" dirty="0">
                <a:solidFill>
                  <a:schemeClr val="tx1"/>
                </a:solidFill>
              </a:rPr>
              <a:t>Encourage children to choose a higher number if they feel more confident about their learning. </a:t>
            </a:r>
          </a:p>
          <a:p>
            <a:pPr marL="0" indent="0"/>
            <a:r>
              <a:rPr lang="en-GB" b="1" noProof="0" dirty="0">
                <a:solidFill>
                  <a:schemeClr val="tx1"/>
                </a:solidFill>
              </a:rPr>
              <a:t>Assessment opportunities: </a:t>
            </a:r>
          </a:p>
          <a:p>
            <a:pPr marL="0" indent="0"/>
            <a:r>
              <a:rPr lang="en-GB" noProof="0" dirty="0">
                <a:solidFill>
                  <a:schemeClr val="tx1"/>
                </a:solidFill>
              </a:rPr>
              <a:t>Strategy: visual </a:t>
            </a:r>
          </a:p>
          <a:p>
            <a:pPr marL="0" indent="0"/>
            <a:r>
              <a:rPr lang="en-GB" noProof="0" dirty="0">
                <a:solidFill>
                  <a:schemeClr val="tx1"/>
                </a:solidFill>
              </a:rPr>
              <a:t>Make a note of any children who show a lower number.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91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B8D2-45DA-451A-C20A-524687E3C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CE2D8-8C93-FD18-62FC-EB7E4415F99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E4EE9D6-9AB5-4863-FD61-14BB5A913C6D}"/>
                  </a:ext>
                </a:extLst>
              </p:cNvPr>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Extend and explore notes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print-outs of this slide, rectangular pieces of paper (optional)</a:t>
                </a:r>
              </a:p>
              <a:p>
                <a:pPr marL="0" lvl="0" indent="0" algn="l" rtl="0">
                  <a:spcBef>
                    <a:spcPts val="0"/>
                  </a:spcBef>
                  <a:spcAft>
                    <a:spcPts val="0"/>
                  </a:spcAft>
                  <a:buFont typeface="Arial" panose="020B0604020202020204" pitchFamily="34" charset="0"/>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has been provided as an extra resource you can use as a follow-up to the lesson, for retrieval practice, or as an activity you can print out and give to children who need meaningful extension during the lesson.</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possible fractions could be hidden by the spilt 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If children are struggling to make a start, prompt them by reminding them that there</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are other fractions that are equivalent to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find fractions that are equivalent to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equations with products equivalent</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to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e.g.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__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6</m:t>
                        </m:r>
                      </m:num>
                      <m:den>
                        <m:r>
                          <a:rPr lang="en-GB" b="0" i="1" noProof="0" smtClean="0">
                            <a:solidFill>
                              <a:schemeClr val="tx1"/>
                            </a:solidFill>
                            <a:latin typeface="Cambria Math" panose="02040503050406030204" pitchFamily="18" charset="0"/>
                          </a:rPr>
                          <m:t>12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use the rule they have learned about multiplying fractions: the numerators and the denominators need to be multiplied in order to find the product </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find the multiplier in fraction form.</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try to multiply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by a whole number</a:t>
                </a:r>
              </a:p>
              <a:p>
                <a:pPr marL="171450" indent="-17145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find fractions equivalent to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instead try to find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__ =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r>
                      <a:rPr lang="en-GB" b="0" i="0" noProof="0" smtClean="0">
                        <a:solidFill>
                          <a:schemeClr val="tx1"/>
                        </a:solidFill>
                        <a:latin typeface="Cambria Math" panose="02040503050406030204" pitchFamily="18" charset="0"/>
                      </a:rPr>
                      <m:t>.</m:t>
                    </m:r>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Answers:</a:t>
                </a:r>
                <a:b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 hidden fraction must be equivalent to two-thirds,</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e</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.g. the calculation could have been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3</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6</m:t>
                        </m:r>
                      </m:num>
                      <m:den>
                        <m:r>
                          <a:rPr lang="en-GB" b="0" i="1" noProof="0" smtClean="0">
                            <a:solidFill>
                              <a:schemeClr val="tx1"/>
                            </a:solidFill>
                            <a:latin typeface="Cambria Math" panose="02040503050406030204" pitchFamily="18" charset="0"/>
                          </a:rPr>
                          <m:t>12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4</m:t>
                        </m:r>
                      </m:num>
                      <m:den>
                        <m:r>
                          <a:rPr lang="en-GB" b="0" i="1" noProof="0" smtClean="0">
                            <a:solidFill>
                              <a:schemeClr val="tx1"/>
                            </a:solidFill>
                            <a:latin typeface="Cambria Math" panose="02040503050406030204" pitchFamily="18" charset="0"/>
                          </a:rPr>
                          <m:t>6</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12</m:t>
                        </m:r>
                      </m:num>
                      <m:den>
                        <m:r>
                          <a:rPr lang="en-GB" b="0" i="1" noProof="0" smtClean="0">
                            <a:solidFill>
                              <a:schemeClr val="tx1"/>
                            </a:solidFill>
                            <a:latin typeface="Cambria Math" panose="02040503050406030204" pitchFamily="18" charset="0"/>
                          </a:rPr>
                          <m:t>24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or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6</m:t>
                        </m:r>
                      </m:num>
                      <m:den>
                        <m:r>
                          <a:rPr lang="en-GB" b="0" i="1" noProof="0" smtClean="0">
                            <a:solidFill>
                              <a:schemeClr val="tx1"/>
                            </a:solidFill>
                            <a:latin typeface="Cambria Math" panose="02040503050406030204" pitchFamily="18" charset="0"/>
                          </a:rPr>
                          <m:t>9</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18</m:t>
                        </m:r>
                      </m:num>
                      <m:den>
                        <m:r>
                          <a:rPr lang="en-GB" b="0" i="1" noProof="0" smtClean="0">
                            <a:solidFill>
                              <a:schemeClr val="tx1"/>
                            </a:solidFill>
                            <a:latin typeface="Cambria Math" panose="02040503050406030204" pitchFamily="18" charset="0"/>
                          </a:rPr>
                          <m:t>36</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all of whose products can be simplified</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to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3" name="Notes Placeholder 2">
                <a:extLst>
                  <a:ext uri="{FF2B5EF4-FFF2-40B4-BE49-F238E27FC236}">
                    <a16:creationId xmlns:a16="http://schemas.microsoft.com/office/drawing/2014/main" id="{3E4EE9D6-9AB5-4863-FD61-14BB5A913C6D}"/>
                  </a:ext>
                </a:extLst>
              </p:cNvPr>
              <p:cNvSpPr>
                <a:spLocks noGrp="1"/>
              </p:cNvSpPr>
              <p:nvPr>
                <p:ph type="body" idx="1"/>
              </p:nvPr>
            </p:nvSpPr>
            <p:spPr/>
            <p:txBody>
              <a:bodyPr/>
              <a:lstStyle/>
              <a:p>
                <a:pPr marL="0" indent="0"/>
                <a:r>
                  <a:rPr lang="en-GB" b="1" noProof="0"/>
                  <a:t>Extend and explore notes </a:t>
                </a:r>
              </a:p>
              <a:p>
                <a:pPr marL="0" indent="0"/>
                <a:r>
                  <a:rPr lang="en-GB" noProof="0"/>
                  <a:t>Resources: print-outs of this slide, rectangular pieces of paper (optional)</a:t>
                </a:r>
              </a:p>
              <a:p>
                <a:pPr marL="0" indent="0"/>
                <a:r>
                  <a:rPr lang="en-GB" noProof="0"/>
                  <a:t>This has been provided as an extra resource you can use as a follow-up to the lesson for retrieval practice, or as an open-ended extension activity you can print out and give to children who need meaningful extension during the lesson.</a:t>
                </a:r>
              </a:p>
              <a:p>
                <a:pPr marL="0" indent="0"/>
                <a:r>
                  <a:rPr lang="en-GB" b="1" noProof="0"/>
                  <a:t>Ask: </a:t>
                </a:r>
                <a:r>
                  <a:rPr lang="en-GB" i="1" noProof="0"/>
                  <a:t>What possible fractions could be hidden by the spilt 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If children are struggling to make a start, prompt them by reminding them that there</a:t>
                </a:r>
                <a:r>
                  <a:rPr lang="en-GB" baseline="0" noProof="0"/>
                  <a:t> are other fractions that are equivalent to </a:t>
                </a:r>
                <a:r>
                  <a:rPr lang="en-GB" b="0" i="0" noProof="0">
                    <a:latin typeface="Cambria Math" panose="02040503050406030204" pitchFamily="18" charset="0"/>
                  </a:rPr>
                  <a:t>1/2</a:t>
                </a:r>
                <a:r>
                  <a:rPr lang="en-GB" noProof="0"/>
                  <a:t>.</a:t>
                </a:r>
              </a:p>
              <a:p>
                <a:pPr marL="0" indent="0"/>
                <a:r>
                  <a:rPr lang="en-GB" b="1" noProof="0"/>
                  <a:t>Look and listen for children who:</a:t>
                </a:r>
              </a:p>
              <a:p>
                <a:pPr marL="171450" indent="-171450">
                  <a:buFont typeface="Arial" panose="020B0604020202020204" pitchFamily="34" charset="0"/>
                  <a:buChar char="•"/>
                </a:pPr>
                <a:r>
                  <a:rPr lang="en-GB" noProof="0"/>
                  <a:t>find fractions that are equivalent to </a:t>
                </a:r>
                <a:r>
                  <a:rPr lang="en-GB" b="0" i="0" noProof="0">
                    <a:latin typeface="Cambria Math" panose="02040503050406030204" pitchFamily="18" charset="0"/>
                  </a:rPr>
                  <a:t>1/2</a:t>
                </a:r>
                <a:endParaRPr lang="en-GB" noProof="0"/>
              </a:p>
              <a:p>
                <a:pPr marL="171450" indent="-171450">
                  <a:buFont typeface="Arial" panose="020B0604020202020204" pitchFamily="34" charset="0"/>
                  <a:buChar char="•"/>
                </a:pPr>
                <a:r>
                  <a:rPr lang="en-GB" noProof="0"/>
                  <a:t>write equations with products equivalent</a:t>
                </a:r>
                <a:r>
                  <a:rPr lang="en-GB" baseline="0" noProof="0"/>
                  <a:t> to </a:t>
                </a:r>
                <a:r>
                  <a:rPr lang="en-GB" b="0" i="0" noProof="0">
                    <a:latin typeface="Cambria Math" panose="02040503050406030204" pitchFamily="18" charset="0"/>
                  </a:rPr>
                  <a:t>1/2</a:t>
                </a:r>
                <a:r>
                  <a:rPr lang="en-GB" noProof="0"/>
                  <a:t>, e.g. </a:t>
                </a:r>
                <a:r>
                  <a:rPr lang="en-GB" b="0" i="0" noProof="0">
                    <a:latin typeface="Cambria Math" panose="02040503050406030204" pitchFamily="18" charset="0"/>
                  </a:rPr>
                  <a:t>3/4</a:t>
                </a:r>
                <a:r>
                  <a:rPr lang="en-GB" noProof="0"/>
                  <a:t> × __ = </a:t>
                </a:r>
                <a:r>
                  <a:rPr lang="en-GB" b="0" i="0" noProof="0">
                    <a:latin typeface="Cambria Math" panose="02040503050406030204" pitchFamily="18" charset="0"/>
                  </a:rPr>
                  <a:t>6/12</a:t>
                </a:r>
                <a:r>
                  <a:rPr lang="en-GB" noProof="0"/>
                  <a:t> </a:t>
                </a:r>
              </a:p>
              <a:p>
                <a:pPr marL="171450" indent="-171450">
                  <a:buFont typeface="Arial" panose="020B0604020202020204" pitchFamily="34" charset="0"/>
                  <a:buChar char="•"/>
                </a:pPr>
                <a:r>
                  <a:rPr lang="en-GB" noProof="0"/>
                  <a:t>use the rule they have learned about multiplying fractions: the numerators and the denominators need to be multiplied in order to find the product </a:t>
                </a:r>
              </a:p>
              <a:p>
                <a:pPr marL="171450" indent="-171450">
                  <a:buFont typeface="Arial" panose="020B0604020202020204" pitchFamily="34" charset="0"/>
                  <a:buChar char="•"/>
                </a:pPr>
                <a:r>
                  <a:rPr lang="en-GB" noProof="0"/>
                  <a:t>find the multiplier in fraction form.</a:t>
                </a:r>
              </a:p>
              <a:p>
                <a:pPr marL="0" indent="0"/>
                <a:r>
                  <a:rPr lang="en-GB" b="1" noProof="0"/>
                  <a:t>Watch out for children who:</a:t>
                </a:r>
              </a:p>
              <a:p>
                <a:pPr marL="171450" indent="-171450">
                  <a:buFont typeface="Arial" panose="020B0604020202020204" pitchFamily="34" charset="0"/>
                  <a:buChar char="•"/>
                </a:pPr>
                <a:r>
                  <a:rPr lang="en-GB" noProof="0"/>
                  <a:t>try to multiply </a:t>
                </a:r>
                <a:r>
                  <a:rPr lang="en-GB" b="0" i="0" noProof="0">
                    <a:latin typeface="Cambria Math" panose="02040503050406030204" pitchFamily="18" charset="0"/>
                  </a:rPr>
                  <a:t>3/4</a:t>
                </a:r>
                <a:r>
                  <a:rPr lang="en-GB" noProof="0"/>
                  <a:t> by a whole number</a:t>
                </a:r>
              </a:p>
              <a:p>
                <a:pPr marL="171450" indent="-171450">
                  <a:buFont typeface="Arial" panose="020B0604020202020204" pitchFamily="34" charset="0"/>
                  <a:buChar char="•"/>
                </a:pPr>
                <a:r>
                  <a:rPr lang="en-GB" noProof="0"/>
                  <a:t>do not find fractions equivalent to </a:t>
                </a:r>
                <a:r>
                  <a:rPr lang="en-GB" b="0" i="0" noProof="0">
                    <a:latin typeface="Cambria Math" panose="02040503050406030204" pitchFamily="18" charset="0"/>
                  </a:rPr>
                  <a:t>1/2</a:t>
                </a:r>
                <a:r>
                  <a:rPr lang="en-GB" noProof="0"/>
                  <a:t> and instead try to find </a:t>
                </a:r>
                <a:r>
                  <a:rPr lang="en-GB" b="0" i="0" noProof="0">
                    <a:latin typeface="Cambria Math" panose="02040503050406030204" pitchFamily="18" charset="0"/>
                  </a:rPr>
                  <a:t>3/4</a:t>
                </a:r>
                <a:r>
                  <a:rPr lang="en-GB" noProof="0"/>
                  <a:t> × __ = </a:t>
                </a:r>
                <a:r>
                  <a:rPr lang="en-GB" b="0" i="0" noProof="0">
                    <a:latin typeface="Cambria Math" panose="02040503050406030204" pitchFamily="18" charset="0"/>
                  </a:rPr>
                  <a:t>1/2.</a:t>
                </a:r>
                <a:r>
                  <a:rPr lang="en-GB" noProof="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Answers:</a:t>
                </a:r>
                <a:br>
                  <a:rPr lang="en-GB" noProof="0"/>
                </a:br>
                <a:r>
                  <a:rPr lang="en-GB" noProof="0"/>
                  <a:t>The hidden fraction must be equivalent to two-thirds,</a:t>
                </a:r>
                <a:r>
                  <a:rPr lang="en-GB" baseline="0" noProof="0"/>
                  <a:t> e</a:t>
                </a:r>
                <a:r>
                  <a:rPr lang="en-GB" noProof="0"/>
                  <a:t>.g. the calculation could have been </a:t>
                </a:r>
                <a:r>
                  <a:rPr lang="en-GB" b="0" i="0" noProof="0">
                    <a:latin typeface="Cambria Math" panose="02040503050406030204" pitchFamily="18" charset="0"/>
                  </a:rPr>
                  <a:t>3/4</a:t>
                </a:r>
                <a:r>
                  <a:rPr lang="en-GB" noProof="0"/>
                  <a:t> × </a:t>
                </a:r>
                <a:r>
                  <a:rPr lang="en-GB" b="0" i="0" noProof="0">
                    <a:latin typeface="Cambria Math" panose="02040503050406030204" pitchFamily="18" charset="0"/>
                  </a:rPr>
                  <a:t>2/3</a:t>
                </a:r>
                <a:r>
                  <a:rPr lang="en-GB" noProof="0"/>
                  <a:t> = </a:t>
                </a:r>
                <a:r>
                  <a:rPr lang="en-GB" b="0" i="0" noProof="0">
                    <a:latin typeface="Cambria Math" panose="02040503050406030204" pitchFamily="18" charset="0"/>
                  </a:rPr>
                  <a:t>6/12</a:t>
                </a:r>
                <a:r>
                  <a:rPr lang="en-GB" noProof="0"/>
                  <a:t>, </a:t>
                </a:r>
                <a:r>
                  <a:rPr lang="en-GB" b="0" i="0" noProof="0">
                    <a:latin typeface="Cambria Math" panose="02040503050406030204" pitchFamily="18" charset="0"/>
                  </a:rPr>
                  <a:t>3/4</a:t>
                </a:r>
                <a:r>
                  <a:rPr lang="en-GB" noProof="0"/>
                  <a:t> × </a:t>
                </a:r>
                <a:r>
                  <a:rPr lang="en-GB" b="0" i="0" noProof="0">
                    <a:latin typeface="Cambria Math" panose="02040503050406030204" pitchFamily="18" charset="0"/>
                  </a:rPr>
                  <a:t>4/6</a:t>
                </a:r>
                <a:r>
                  <a:rPr lang="en-GB" noProof="0"/>
                  <a:t> = </a:t>
                </a:r>
                <a:r>
                  <a:rPr lang="en-GB" b="0" i="0" noProof="0">
                    <a:latin typeface="Cambria Math" panose="02040503050406030204" pitchFamily="18" charset="0"/>
                  </a:rPr>
                  <a:t>12/24</a:t>
                </a:r>
                <a:r>
                  <a:rPr lang="en-GB" noProof="0"/>
                  <a:t> or </a:t>
                </a:r>
                <a:r>
                  <a:rPr lang="en-GB" b="0" i="0" noProof="0">
                    <a:latin typeface="Cambria Math" panose="02040503050406030204" pitchFamily="18" charset="0"/>
                  </a:rPr>
                  <a:t>3/4</a:t>
                </a:r>
                <a:r>
                  <a:rPr lang="en-GB" noProof="0"/>
                  <a:t> × </a:t>
                </a:r>
                <a:r>
                  <a:rPr lang="en-GB" b="0" i="0" noProof="0">
                    <a:latin typeface="Cambria Math" panose="02040503050406030204" pitchFamily="18" charset="0"/>
                  </a:rPr>
                  <a:t>6/9</a:t>
                </a:r>
                <a:r>
                  <a:rPr lang="en-GB" noProof="0"/>
                  <a:t> = </a:t>
                </a:r>
                <a:r>
                  <a:rPr lang="en-GB" b="0" i="0" noProof="0">
                    <a:latin typeface="Cambria Math" panose="02040503050406030204" pitchFamily="18" charset="0"/>
                  </a:rPr>
                  <a:t>18/36</a:t>
                </a:r>
                <a:r>
                  <a:rPr lang="en-GB" noProof="0"/>
                  <a:t>, all of whose products can be simplified</a:t>
                </a:r>
                <a:r>
                  <a:rPr lang="en-GB" baseline="0" noProof="0"/>
                  <a:t> to </a:t>
                </a:r>
                <a:r>
                  <a:rPr lang="en-GB" b="0" i="0" baseline="0" noProof="0">
                    <a:latin typeface="Cambria Math" panose="02040503050406030204" pitchFamily="18" charset="0"/>
                  </a:rPr>
                  <a:t>1/2</a:t>
                </a:r>
                <a:r>
                  <a:rPr lang="en-GB" noProof="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noProof="0"/>
              </a:p>
            </p:txBody>
          </p:sp>
        </mc:Fallback>
      </mc:AlternateContent>
      <p:sp>
        <p:nvSpPr>
          <p:cNvPr id="4" name="Slide Number Placeholder 3">
            <a:extLst>
              <a:ext uri="{FF2B5EF4-FFF2-40B4-BE49-F238E27FC236}">
                <a16:creationId xmlns:a16="http://schemas.microsoft.com/office/drawing/2014/main" id="{D879C70A-5604-18D5-3F31-F6997274589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50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83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914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Teacher information slide</a:t>
            </a:r>
          </a:p>
          <a:p>
            <a:pPr marL="0" indent="0"/>
            <a:endParaRPr lang="en-GB" noProof="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25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Teacher information slide</a:t>
            </a:r>
          </a:p>
          <a:p>
            <a:pPr marL="0" indent="0"/>
            <a:endParaRPr lang="en-GB" noProof="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80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a:t>Title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44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noProof="0" dirty="0">
                <a:solidFill>
                  <a:schemeClr val="tx1"/>
                </a:solidFill>
              </a:rPr>
              <a:t>Talk task notes</a:t>
            </a:r>
          </a:p>
          <a:p>
            <a:pPr marL="0" indent="0"/>
            <a:r>
              <a:rPr lang="en-GB" noProof="0" dirty="0">
                <a:solidFill>
                  <a:schemeClr val="tx1"/>
                </a:solidFill>
              </a:rPr>
              <a:t>Resources: sticky notes</a:t>
            </a:r>
          </a:p>
          <a:p>
            <a:pPr marL="0" indent="0"/>
            <a:r>
              <a:rPr lang="en-GB" noProof="0" dirty="0">
                <a:solidFill>
                  <a:schemeClr val="tx1"/>
                </a:solidFill>
              </a:rPr>
              <a:t>Oracy groupings: Trios </a:t>
            </a:r>
          </a:p>
          <a:p>
            <a:pPr marL="0" indent="0"/>
            <a:r>
              <a:rPr lang="en-GB" noProof="0" dirty="0">
                <a:solidFill>
                  <a:schemeClr val="tx1"/>
                </a:solidFill>
              </a:rPr>
              <a:t>This is an opportunity to recall and rehearse vocabulary previously explored. </a:t>
            </a:r>
          </a:p>
          <a:p>
            <a:pPr marL="0" indent="0"/>
            <a:r>
              <a:rPr lang="en-GB" b="1" noProof="0" dirty="0">
                <a:solidFill>
                  <a:schemeClr val="tx1"/>
                </a:solidFill>
              </a:rPr>
              <a:t>Set the scene: </a:t>
            </a:r>
            <a:r>
              <a:rPr lang="en-GB" b="0" i="1" noProof="0" dirty="0">
                <a:solidFill>
                  <a:schemeClr val="tx1"/>
                </a:solidFill>
              </a:rPr>
              <a:t>Ravi says that when we multiply, the product is greater than the original number. </a:t>
            </a:r>
          </a:p>
          <a:p>
            <a:pPr marL="0" indent="0"/>
            <a:r>
              <a:rPr lang="en-GB" b="1" i="0" noProof="0" dirty="0">
                <a:solidFill>
                  <a:schemeClr val="tx1"/>
                </a:solidFill>
              </a:rPr>
              <a:t>Ask: </a:t>
            </a:r>
            <a:r>
              <a:rPr lang="en-GB" b="0" i="1" noProof="0" dirty="0">
                <a:solidFill>
                  <a:schemeClr val="tx1"/>
                </a:solidFill>
              </a:rPr>
              <a:t>Is this always true, sometimes true or never true? </a:t>
            </a:r>
          </a:p>
          <a:p>
            <a:pPr marL="0" indent="0"/>
            <a:r>
              <a:rPr lang="en-GB" noProof="0" dirty="0">
                <a:solidFill>
                  <a:schemeClr val="tx1"/>
                </a:solidFill>
              </a:rPr>
              <a:t>Ask children to work in trios to start with. They should take turns to discuss their ideas. Encourage the use of the discussion stems provided.</a:t>
            </a:r>
          </a:p>
          <a:p>
            <a:pPr marL="0" indent="0"/>
            <a:r>
              <a:rPr lang="en-GB" noProof="0" dirty="0">
                <a:solidFill>
                  <a:schemeClr val="tx1"/>
                </a:solidFill>
              </a:rPr>
              <a:t>When they come to an agreement, they should write their response (‘always’, ‘sometimes’ or ‘never’) on a sticky note. ​Children may choose to write or draw responses that prove or support their thinking.</a:t>
            </a:r>
          </a:p>
          <a:p>
            <a:pPr marL="0" indent="0"/>
            <a:r>
              <a:rPr lang="en-GB" b="1" noProof="0" dirty="0">
                <a:solidFill>
                  <a:schemeClr val="tx1"/>
                </a:solidFill>
              </a:rPr>
              <a:t>Look and listen for children who:</a:t>
            </a:r>
          </a:p>
          <a:p>
            <a:pPr marL="171450" indent="-171450">
              <a:buFont typeface="Arial" panose="020B0604020202020204" pitchFamily="34" charset="0"/>
              <a:buChar char="•"/>
            </a:pPr>
            <a:r>
              <a:rPr lang="en-GB" noProof="0" dirty="0">
                <a:solidFill>
                  <a:schemeClr val="tx1"/>
                </a:solidFill>
              </a:rPr>
              <a:t>recall and use the language of multiplication as repeated addition</a:t>
            </a:r>
          </a:p>
          <a:p>
            <a:pPr marL="171450" indent="-171450">
              <a:buFont typeface="Arial" panose="020B0604020202020204" pitchFamily="34" charset="0"/>
              <a:buChar char="•"/>
            </a:pPr>
            <a:r>
              <a:rPr lang="en-GB" noProof="0" dirty="0">
                <a:solidFill>
                  <a:schemeClr val="tx1"/>
                </a:solidFill>
              </a:rPr>
              <a:t>begin to think wider than integer × integer and extend their thinking into fractions, decimals or negative numbers and start to question the possibility of a number not increasing in size as a result of multiplication.</a:t>
            </a:r>
          </a:p>
          <a:p>
            <a:pPr marL="0" indent="0"/>
            <a:r>
              <a:rPr lang="en-GB" b="1" noProof="0" dirty="0">
                <a:solidFill>
                  <a:schemeClr val="tx1"/>
                </a:solidFill>
              </a:rPr>
              <a:t>Watch out for children who:</a:t>
            </a:r>
          </a:p>
          <a:p>
            <a:pPr marL="171450" indent="-171450">
              <a:buFont typeface="Arial" panose="020B0604020202020204" pitchFamily="34" charset="0"/>
              <a:buChar char="•"/>
            </a:pPr>
            <a:r>
              <a:rPr lang="en-GB" noProof="0" dirty="0">
                <a:solidFill>
                  <a:schemeClr val="tx1"/>
                </a:solidFill>
              </a:rPr>
              <a:t>struggle to articulate previous learning around multiplication or cannot use the key vocabulary around multiplication with accuracy and precision.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For trios who are struggling, prompt them to think about what happens if one of the numbers is a fraction (e.g. one half), or a decimal (e.g. 0.1) or a negative number.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Share the sticky notes as a class and decide what you all agree upon.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Place those which the class agree upon inside the consensus circle.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43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Switch on notes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Trios</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Set the scene: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bakes a batch of 12 brownies. She decorates half of the brownies with pink icing. One-third of the brownies with pink icing also have sprinkles. </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fraction of Tia’s original batch of brownies have sprinkles on?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discuss in trios. Encourage them to use Numicon pieces and pegs when explaining their answer.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Listen for children explaining that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6</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Tia’s original brownies</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have</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sprinkles, because 2 out of 12 have sprinkles on and this can be simplified to 1 out of 6.</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did you have to find first? Can you describe your method?</a:t>
                </a:r>
              </a:p>
              <a:p>
                <a:pPr marL="0" indent="0"/>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do you notice about your answer after you found a third of a half?</a:t>
                </a:r>
              </a:p>
              <a:p>
                <a:pPr marL="0" indent="0"/>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How do you think this could be written as a calculation?</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the same questions for if 18 brownies had been made. (Half of 18 is 9; one-third of 9 is 3; 3 out of 18 brownies have sprinkles, which can be simplified to one-sixth.)</a:t>
                </a:r>
              </a:p>
              <a:p>
                <a:pPr marL="0" indent="0"/>
                <a:endParaRPr lang="en-GB" noProof="0" dirty="0"/>
              </a:p>
            </p:txBody>
          </p:sp>
        </mc:Choice>
        <mc:Fallback xmlns="">
          <p:sp>
            <p:nvSpPr>
              <p:cNvPr id="3" name="Notes Placeholder 2"/>
              <p:cNvSpPr>
                <a:spLocks noGrp="1"/>
              </p:cNvSpPr>
              <p:nvPr>
                <p:ph type="body" idx="1"/>
              </p:nvPr>
            </p:nvSpPr>
            <p:spPr/>
            <p:txBody>
              <a:bodyPr/>
              <a:lstStyle/>
              <a:p>
                <a:pPr marL="0" indent="0"/>
                <a:r>
                  <a:rPr lang="en-GB" b="1" noProof="0"/>
                  <a:t>Switch on notes</a:t>
                </a:r>
              </a:p>
              <a:p>
                <a:pPr marL="0" indent="0"/>
                <a:r>
                  <a:rPr lang="en-GB" noProof="0"/>
                  <a:t>Resources: Numicon pieces, Numicon pegs</a:t>
                </a:r>
              </a:p>
              <a:p>
                <a:pPr marL="0" indent="0"/>
                <a:r>
                  <a:rPr lang="en-GB" noProof="0"/>
                  <a:t>Oracy groupings: Trios</a:t>
                </a:r>
              </a:p>
              <a:p>
                <a:pPr marL="0" indent="0"/>
                <a:r>
                  <a:rPr lang="en-GB" b="1" noProof="0"/>
                  <a:t>Set the scene: </a:t>
                </a:r>
                <a:r>
                  <a:rPr lang="en-GB" i="1" noProof="0"/>
                  <a:t>Tia bakes a batch of 12 brownies. She decorates half of the brownies with pink icing. One-third of the brownies with pink icing also have sprinkles. </a:t>
                </a:r>
              </a:p>
              <a:p>
                <a:pPr marL="0" indent="0"/>
                <a:r>
                  <a:rPr lang="en-GB" b="1" noProof="0"/>
                  <a:t>Ask: </a:t>
                </a:r>
                <a:r>
                  <a:rPr lang="en-GB" i="1" noProof="0"/>
                  <a:t>What fraction of Tia’s original batch of brownies have sprinkles on? </a:t>
                </a:r>
              </a:p>
              <a:p>
                <a:pPr marL="0" indent="0"/>
                <a:r>
                  <a:rPr lang="en-GB" noProof="0"/>
                  <a:t>Ask children to discuss in trios. Encourage them to use Numicon pieces and pegs when explaining their answer. </a:t>
                </a:r>
              </a:p>
              <a:p>
                <a:pPr marL="0" indent="0"/>
                <a:r>
                  <a:rPr lang="en-GB" noProof="0"/>
                  <a:t>Listen for children explaining that </a:t>
                </a:r>
                <a:r>
                  <a:rPr lang="en-GB" b="0" i="0" noProof="0">
                    <a:latin typeface="Cambria Math" panose="02040503050406030204" pitchFamily="18" charset="0"/>
                  </a:rPr>
                  <a:t>1/6</a:t>
                </a:r>
                <a:r>
                  <a:rPr lang="en-GB" noProof="0"/>
                  <a:t> of Tia’s original brownies</a:t>
                </a:r>
                <a:r>
                  <a:rPr lang="en-GB" baseline="0" noProof="0"/>
                  <a:t> have</a:t>
                </a:r>
                <a:r>
                  <a:rPr lang="en-GB" noProof="0"/>
                  <a:t> sprinkles, because 2 out of 12 have sprinkles on and this can be simplified to 1 out of 6.</a:t>
                </a:r>
              </a:p>
              <a:p>
                <a:pPr marL="0" indent="0"/>
                <a:r>
                  <a:rPr lang="en-GB" b="1" noProof="0"/>
                  <a:t>Ask: </a:t>
                </a:r>
                <a:r>
                  <a:rPr lang="en-GB" i="1" noProof="0"/>
                  <a:t>What did you have to find first? Can you describe your method?</a:t>
                </a:r>
              </a:p>
              <a:p>
                <a:pPr marL="0" indent="0"/>
                <a:r>
                  <a:rPr lang="en-GB" i="1" noProof="0"/>
                  <a:t>What do you notice about your answer after you found a third of a half?</a:t>
                </a:r>
              </a:p>
              <a:p>
                <a:pPr marL="0" indent="0"/>
                <a:r>
                  <a:rPr lang="en-GB" i="1" noProof="0"/>
                  <a:t>How do you think this could be written as a calculation?</a:t>
                </a:r>
              </a:p>
              <a:p>
                <a:pPr marL="0" indent="0"/>
                <a:r>
                  <a:rPr lang="en-GB" noProof="0"/>
                  <a:t>Ask the same questions but for if 18 brownies had been made. (Half of 18 is 9; one-third of 9 is 3; 3 out of 18 brownies have sprinkles, which can be simplified to one-sixth.)</a:t>
                </a:r>
              </a:p>
              <a:p>
                <a:pPr marL="0" indent="0"/>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58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Teach: I do (1)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Before the lesson: </a:t>
                </a:r>
                <a:r>
                  <a:rPr lang="en-GB"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atch the video showing how to model this first  'I do' phase and use it to help prepare for your own modelling. It is beneficial that this is done live by you with the children. </a:t>
                </a:r>
                <a:endPar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a large rectangular piece of paper, visualiser (optional)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recommend that you model your thinking and what to do practically by folding a piece of paper.</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Remind children of the ‘Switch on’ task.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bakes a batch of 12 brownies. She decorates half of the brownies with pink icing. One-third of the brownies with pink icing also have sprinkles. We want to find out what fraction of the brownies have sprinkles on them.</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Fold a rectangular piece of paper in half, to model finding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first. Remind</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children of the context: </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decorates half of the brownies with pink icing.</a:t>
                </a:r>
              </a:p>
              <a:p>
                <a:pPr marL="171450" indent="-171450">
                  <a:buFont typeface="Wingdings" panose="05000000000000000000" pitchFamily="2" charset="2"/>
                  <a:buChar char="Ø"/>
                </a:pPr>
                <a:r>
                  <a:rPr lang="en-GB" i="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second image on the slide if needed. </a:t>
                </a:r>
                <a:endPar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Then fold</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halved paper into thirds to model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finding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3</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the half. Draw sprinkles on</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the section that can be seen.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Remind children of the context: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Tia adds sprinkles</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to one-third of the iced brownies. </a:t>
                </a:r>
                <a:endPar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Unfold the paper to show the part with sprinkles drawn on, in comparison to the whole. </a:t>
                </a:r>
              </a:p>
              <a:p>
                <a:pPr marL="171450" indent="-171450">
                  <a:buFont typeface="Wingdings" panose="05000000000000000000" pitchFamily="2" charset="2"/>
                  <a:buChar char="Ø"/>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third image on the slide if needed. </a:t>
                </a:r>
              </a:p>
              <a:p>
                <a:pPr marL="0" indent="0"/>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Explain that we do not need to think about the number of brownies, just the fraction.</a:t>
                </a:r>
              </a:p>
              <a:p>
                <a:pPr marL="0" indent="0"/>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We want to find the fraction of the brownies that have sprinkles on. Our product will be a fraction.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Using the folded paper, model the observation that the product at the end is smaller than both fractions that you were multiplying 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What fraction of the whole tray of brownies has sprinkles? </a:t>
                </a:r>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(one-sixth)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can see that 1 part out of the 6 parts has sprinkles on. 1 part out of 6 parts, one-sixth.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3</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Model the sentence stem: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3</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of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is the same as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2</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multiplied by </a:t>
                </a:r>
                <a14:m>
                  <m:oMath xmlns:m="http://schemas.openxmlformats.org/officeDocument/2006/math">
                    <m:f>
                      <m:fPr>
                        <m:ctrlPr>
                          <a:rPr lang="en-GB" b="0"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3</m:t>
                        </m:r>
                      </m:den>
                    </m:f>
                  </m:oMath>
                </a14:m>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 know that the product is one-sixth. </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Write:</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2</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3</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lang="en-GB" b="0" i="1" baseline="0" noProof="0" smtClean="0">
                            <a:solidFill>
                              <a:schemeClr val="tx1"/>
                            </a:solidFill>
                            <a:latin typeface="Cambria Math" panose="02040503050406030204" pitchFamily="18" charset="0"/>
                          </a:rPr>
                        </m:ctrlPr>
                      </m:fPr>
                      <m:num>
                        <m:r>
                          <a:rPr lang="en-GB" b="0" i="1" baseline="0" noProof="0" smtClean="0">
                            <a:solidFill>
                              <a:schemeClr val="tx1"/>
                            </a:solidFill>
                            <a:latin typeface="Cambria Math" panose="02040503050406030204" pitchFamily="18" charset="0"/>
                          </a:rPr>
                          <m:t>1</m:t>
                        </m:r>
                      </m:num>
                      <m:den>
                        <m:r>
                          <a:rPr lang="en-GB" b="0" i="1" baseline="0" noProof="0" smtClean="0">
                            <a:solidFill>
                              <a:schemeClr val="tx1"/>
                            </a:solidFill>
                            <a:latin typeface="Cambria Math" panose="02040503050406030204" pitchFamily="18" charset="0"/>
                          </a:rPr>
                          <m:t>6</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Wingdings" panose="05000000000000000000" pitchFamily="2" charset="2"/>
                  <a:buChar char="Ø"/>
                </a:pPr>
                <a:r>
                  <a:rPr lang="en-GB" b="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number sentences on the slide if needed.</a:t>
                </a:r>
              </a:p>
              <a:p>
                <a:pPr marL="0" indent="0"/>
                <a:r>
                  <a:rPr lang="en-GB" b="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at the numerators and denominators. What do I notice?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1 multiplied by 1 equals 1. 2 multiplied by 3 equals 6. </a:t>
                </a:r>
              </a:p>
              <a:p>
                <a:pPr marL="0" indent="0"/>
                <a:r>
                  <a:rPr lang="en-GB"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Make an initial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conjecture that you have multiplied the numerators and the denominators.</a:t>
                </a:r>
                <a:endParaRPr lang="en-GB" noProof="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indent="0"/>
                <a:r>
                  <a:rPr lang="en-GB" b="1" noProof="0"/>
                  <a:t>Teach: I do (1)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Before the lesson: </a:t>
                </a:r>
                <a:r>
                  <a:rPr lang="en-GB" b="0" noProof="0"/>
                  <a:t>W</a:t>
                </a:r>
                <a:r>
                  <a:rPr lang="en-GB" noProof="0"/>
                  <a:t>atch the video showing how to model this first  'I do' phase and use it to help prepare for your own modelling. It is crucial that this is done live by you with the children. </a:t>
                </a:r>
                <a:endParaRPr lang="en-GB" b="1" noProof="0"/>
              </a:p>
              <a:p>
                <a:pPr marL="0" indent="0"/>
                <a:r>
                  <a:rPr lang="en-GB" noProof="0"/>
                  <a:t>Resources: a large rectangular piece of paper, visualiser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noProof="0">
                    <a:solidFill>
                      <a:srgbClr val="000000"/>
                    </a:solidFill>
                    <a:effectLst/>
                    <a:latin typeface="Aptos" panose="020B0004020202020204" pitchFamily="34" charset="0"/>
                  </a:rPr>
                  <a:t>We recommend that you model your thinking and what to do practically by folding a piece of paper.</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Remind children of the ‘Switch on’ task.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Say: </a:t>
                </a:r>
                <a:r>
                  <a:rPr lang="en-GB" i="1" noProof="0"/>
                  <a:t>Tia bakes a batch of 12 brownies. She decorates half of the brownies with pink icing. One-third of the brownies with pink icing also have sprinkles. We want to find out what fraction of the brownies have sprinkles on them.</a:t>
                </a:r>
              </a:p>
              <a:p>
                <a:pPr marL="0" indent="0"/>
                <a:r>
                  <a:rPr lang="en-GB" noProof="0"/>
                  <a:t>Fold a rectangular piece paper in half, to model finding </a:t>
                </a:r>
                <a:r>
                  <a:rPr lang="en-GB" b="0" i="0" noProof="0">
                    <a:latin typeface="Cambria Math" panose="02040503050406030204" pitchFamily="18" charset="0"/>
                  </a:rPr>
                  <a:t>1/2</a:t>
                </a:r>
                <a:r>
                  <a:rPr lang="en-GB" noProof="0"/>
                  <a:t> first. Remind</a:t>
                </a:r>
                <a:r>
                  <a:rPr lang="en-GB" baseline="0" noProof="0"/>
                  <a:t> children of the context: </a:t>
                </a:r>
                <a:r>
                  <a:rPr lang="en-GB" i="1" baseline="0" noProof="0"/>
                  <a:t>Tia decorates half of the brownies with pink icing.</a:t>
                </a:r>
                <a:endParaRPr lang="en-GB" i="1" noProof="0"/>
              </a:p>
              <a:p>
                <a:pPr marL="0" indent="0"/>
                <a:r>
                  <a:rPr lang="en-GB" noProof="0"/>
                  <a:t>Then fold</a:t>
                </a:r>
                <a:r>
                  <a:rPr lang="en-GB" baseline="0" noProof="0"/>
                  <a:t> the halved paper into thirds to model </a:t>
                </a:r>
                <a:r>
                  <a:rPr lang="en-GB" noProof="0"/>
                  <a:t>finding </a:t>
                </a:r>
                <a:r>
                  <a:rPr lang="en-GB" b="0" i="0" noProof="0">
                    <a:latin typeface="Cambria Math" panose="02040503050406030204" pitchFamily="18" charset="0"/>
                  </a:rPr>
                  <a:t>1/3</a:t>
                </a:r>
                <a:r>
                  <a:rPr lang="en-GB" noProof="0"/>
                  <a:t> of the half. Remind children of the context: </a:t>
                </a:r>
                <a:r>
                  <a:rPr lang="en-GB" i="1" noProof="0"/>
                  <a:t>Tia adds sprinkles</a:t>
                </a:r>
                <a:r>
                  <a:rPr lang="en-GB" i="1" baseline="0" noProof="0"/>
                  <a:t> to one-third of the iced brownies. </a:t>
                </a:r>
                <a:endParaRPr lang="en-GB" i="1" noProof="0"/>
              </a:p>
              <a:p>
                <a:pPr marL="0" indent="0"/>
                <a:r>
                  <a:rPr lang="en-GB" noProof="0"/>
                  <a:t>Draw sprinkles on one-third of your folded halved paper or on the slide draw a circle</a:t>
                </a:r>
                <a:r>
                  <a:rPr lang="en-GB" baseline="0" noProof="0"/>
                  <a:t> around the section of paper that represents the part that has sprinkles.</a:t>
                </a:r>
              </a:p>
              <a:p>
                <a:pPr marL="0" indent="0"/>
                <a:r>
                  <a:rPr lang="en-GB" noProof="0"/>
                  <a:t>Explain that we do not need to think about the number of brownies, just the fraction.</a:t>
                </a:r>
              </a:p>
              <a:p>
                <a:pPr marL="0" indent="0"/>
                <a:r>
                  <a:rPr lang="en-GB" b="1" noProof="0"/>
                  <a:t>Say</a:t>
                </a:r>
                <a:r>
                  <a:rPr lang="en-GB" noProof="0"/>
                  <a:t>: </a:t>
                </a:r>
                <a:r>
                  <a:rPr lang="en-GB" i="1" noProof="0"/>
                  <a:t>We want to find the fraction of the brownies that have sprinkles on. Our product will be a fraction.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Using the folded paper and the images on the slide, model the observation that the product at the end is smaller than both fractions that you were multiplying 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Ask: </a:t>
                </a:r>
                <a:r>
                  <a:rPr lang="en-GB" i="1" noProof="0"/>
                  <a:t>What fraction of the whole tray of brownies has sprinkles? </a:t>
                </a:r>
                <a:r>
                  <a:rPr lang="en-GB" i="0" noProof="0"/>
                  <a:t>(one-sixth)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noProof="0"/>
                  <a:t>Say: </a:t>
                </a:r>
                <a:r>
                  <a:rPr lang="en-GB" i="1" noProof="0"/>
                  <a:t>I can see that one part out of the six parts has sprinkles on. One part out of six parts, one-sixth.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Model the use of the sentence stem: </a:t>
                </a:r>
                <a:r>
                  <a:rPr lang="en-GB" i="1" noProof="0"/>
                  <a:t>I know that </a:t>
                </a:r>
                <a:r>
                  <a:rPr lang="en-GB" b="0" i="0" noProof="0">
                    <a:latin typeface="Cambria Math" panose="02040503050406030204" pitchFamily="18" charset="0"/>
                  </a:rPr>
                  <a:t>1/3</a:t>
                </a:r>
                <a:r>
                  <a:rPr lang="en-GB" i="1" noProof="0"/>
                  <a:t> of </a:t>
                </a:r>
                <a:r>
                  <a:rPr lang="en-GB" b="0" i="0" noProof="0">
                    <a:latin typeface="Cambria Math" panose="02040503050406030204" pitchFamily="18" charset="0"/>
                  </a:rPr>
                  <a:t>1/2</a:t>
                </a:r>
                <a:r>
                  <a:rPr lang="en-GB" i="1" noProof="0"/>
                  <a:t> is the same as </a:t>
                </a:r>
                <a:r>
                  <a:rPr lang="en-GB" b="0" i="0" noProof="0">
                    <a:latin typeface="Cambria Math" panose="02040503050406030204" pitchFamily="18" charset="0"/>
                  </a:rPr>
                  <a:t>1/2</a:t>
                </a:r>
                <a:r>
                  <a:rPr lang="en-GB" i="1" noProof="0"/>
                  <a:t> multiplied by </a:t>
                </a:r>
                <a:r>
                  <a:rPr lang="en-GB" b="0" i="0" noProof="0">
                    <a:latin typeface="Cambria Math" panose="02040503050406030204" pitchFamily="18" charset="0"/>
                  </a:rPr>
                  <a:t>1/3</a:t>
                </a:r>
                <a:r>
                  <a:rPr lang="en-GB" i="1" noProof="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Write the calculation:</a:t>
                </a:r>
                <a:r>
                  <a:rPr lang="en-GB" baseline="0" noProof="0"/>
                  <a:t> </a:t>
                </a:r>
                <a:r>
                  <a:rPr lang="en-GB" b="0" i="0" baseline="0" noProof="0">
                    <a:latin typeface="Cambria Math" panose="02040503050406030204" pitchFamily="18" charset="0"/>
                  </a:rPr>
                  <a:t>1/2</a:t>
                </a:r>
                <a:r>
                  <a:rPr lang="en-GB" baseline="0" noProof="0"/>
                  <a:t> × </a:t>
                </a:r>
                <a:r>
                  <a:rPr lang="en-GB" b="0" i="0" baseline="0" noProof="0">
                    <a:latin typeface="Cambria Math" panose="02040503050406030204" pitchFamily="18" charset="0"/>
                  </a:rPr>
                  <a:t>1/3</a:t>
                </a:r>
                <a:r>
                  <a:rPr lang="en-GB" baseline="0" noProof="0"/>
                  <a:t> = </a:t>
                </a:r>
                <a:r>
                  <a:rPr lang="en-GB" b="0" i="0" baseline="0" noProof="0">
                    <a:latin typeface="Cambria Math" panose="02040503050406030204" pitchFamily="18" charset="0"/>
                  </a:rPr>
                  <a:t>1/6</a:t>
                </a:r>
                <a:r>
                  <a:rPr lang="en-GB" baseline="0" noProof="0"/>
                  <a:t>.</a:t>
                </a:r>
              </a:p>
              <a:p>
                <a:pPr marL="0" indent="0"/>
                <a:r>
                  <a:rPr lang="en-GB" b="1" baseline="0" noProof="0"/>
                  <a:t>Say: </a:t>
                </a:r>
                <a:r>
                  <a:rPr lang="en-GB" i="1" baseline="0" noProof="0"/>
                  <a:t>Look at the numerators and denominators. What do I notice?</a:t>
                </a:r>
              </a:p>
              <a:p>
                <a:pPr marL="0" indent="0"/>
                <a:r>
                  <a:rPr lang="en-GB" i="1" noProof="0"/>
                  <a:t>1 multiplied by 1 is 1. 2 multiplied by 3 equals 6. </a:t>
                </a:r>
              </a:p>
              <a:p>
                <a:pPr marL="0" indent="0"/>
                <a:r>
                  <a:rPr lang="en-GB" i="0" noProof="0"/>
                  <a:t>Make an initial </a:t>
                </a:r>
                <a:r>
                  <a:rPr lang="en-GB" noProof="0"/>
                  <a:t>conjecture that you have multiplied the numerators and the denominators.</a:t>
                </a:r>
              </a:p>
              <a:p>
                <a:pPr marL="0" indent="0"/>
                <a:endParaRPr lang="en-GB" noProof="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297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C3E182A-0F2A-A201-237F-3CE797ED3F5F}"/>
              </a:ext>
            </a:extLst>
          </p:cNvPr>
          <p:cNvSpPr>
            <a:spLocks noGrp="1"/>
          </p:cNvSpPr>
          <p:nvPr>
            <p:ph type="title"/>
          </p:nvPr>
        </p:nvSpPr>
        <p:spPr>
          <a:xfrm>
            <a:off x="9452400" y="6321600"/>
            <a:ext cx="2739600" cy="536400"/>
          </a:xfrm>
          <a:prstGeom prst="rect">
            <a:avLst/>
          </a:prstGeom>
        </p:spPr>
        <p:txBody>
          <a:bodyPr lIns="0" tIns="0" rIns="270000" anchor="ctr"/>
          <a:lstStyle>
            <a:lvl1pPr algn="r">
              <a:defRPr sz="1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8060490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icture Placeholder 1">
            <a:extLst>
              <a:ext uri="{FF2B5EF4-FFF2-40B4-BE49-F238E27FC236}">
                <a16:creationId xmlns:a16="http://schemas.microsoft.com/office/drawing/2014/main" id="{25616DAC-45C0-2739-E91B-782E2C7C9D4C}"/>
              </a:ext>
            </a:extLst>
          </p:cNvPr>
          <p:cNvSpPr>
            <a:spLocks noGrp="1"/>
          </p:cNvSpPr>
          <p:nvPr>
            <p:ph type="pic" sz="quarter" idx="12"/>
          </p:nvPr>
        </p:nvSpPr>
        <p:spPr>
          <a:xfrm>
            <a:off x="4926744" y="1052513"/>
            <a:ext cx="4320000" cy="507831"/>
          </a:xfrm>
          <a:prstGeom prst="rect">
            <a:avLst/>
          </a:prstGeom>
        </p:spPr>
        <p:txBody>
          <a:bodyPr/>
          <a:lstStyle/>
          <a:p>
            <a:endParaRPr lang="en-GB" noProof="0"/>
          </a:p>
        </p:txBody>
      </p:sp>
      <p:sp>
        <p:nvSpPr>
          <p:cNvPr id="17" name="Picture Placeholder 2">
            <a:extLst>
              <a:ext uri="{FF2B5EF4-FFF2-40B4-BE49-F238E27FC236}">
                <a16:creationId xmlns:a16="http://schemas.microsoft.com/office/drawing/2014/main" id="{C0EA3B8B-E5EE-1C54-1E98-213D681F6AFF}"/>
              </a:ext>
            </a:extLst>
          </p:cNvPr>
          <p:cNvSpPr>
            <a:spLocks noGrp="1"/>
          </p:cNvSpPr>
          <p:nvPr>
            <p:ph type="pic" sz="quarter" idx="22"/>
          </p:nvPr>
        </p:nvSpPr>
        <p:spPr>
          <a:xfrm>
            <a:off x="4944650" y="1828562"/>
            <a:ext cx="4320000" cy="536400"/>
          </a:xfrm>
          <a:prstGeom prst="rect">
            <a:avLst/>
          </a:prstGeom>
        </p:spPr>
        <p:txBody>
          <a:bodyPr/>
          <a:lstStyle/>
          <a:p>
            <a:endParaRPr lang="en-GB" noProof="0"/>
          </a:p>
        </p:txBody>
      </p:sp>
      <p:sp>
        <p:nvSpPr>
          <p:cNvPr id="18" name="Picture Placeholder 3">
            <a:extLst>
              <a:ext uri="{FF2B5EF4-FFF2-40B4-BE49-F238E27FC236}">
                <a16:creationId xmlns:a16="http://schemas.microsoft.com/office/drawing/2014/main" id="{79572423-54A3-F660-AF35-35C99664BFD6}"/>
              </a:ext>
            </a:extLst>
          </p:cNvPr>
          <p:cNvSpPr>
            <a:spLocks noGrp="1"/>
          </p:cNvSpPr>
          <p:nvPr>
            <p:ph type="pic" sz="quarter" idx="23"/>
          </p:nvPr>
        </p:nvSpPr>
        <p:spPr>
          <a:xfrm>
            <a:off x="4944650" y="2633180"/>
            <a:ext cx="4320000" cy="536400"/>
          </a:xfrm>
          <a:prstGeom prst="rect">
            <a:avLst/>
          </a:prstGeom>
        </p:spPr>
        <p:txBody>
          <a:bodyPr/>
          <a:lstStyle/>
          <a:p>
            <a:endParaRPr lang="en-GB" noProof="0"/>
          </a:p>
        </p:txBody>
      </p:sp>
      <p:sp>
        <p:nvSpPr>
          <p:cNvPr id="19" name="Picture Placeholder 4">
            <a:extLst>
              <a:ext uri="{FF2B5EF4-FFF2-40B4-BE49-F238E27FC236}">
                <a16:creationId xmlns:a16="http://schemas.microsoft.com/office/drawing/2014/main" id="{8C531387-6EAF-17CE-5F05-58934E99EF0C}"/>
              </a:ext>
            </a:extLst>
          </p:cNvPr>
          <p:cNvSpPr>
            <a:spLocks noGrp="1"/>
          </p:cNvSpPr>
          <p:nvPr>
            <p:ph type="pic" sz="quarter" idx="24"/>
          </p:nvPr>
        </p:nvSpPr>
        <p:spPr>
          <a:xfrm>
            <a:off x="4944650" y="3444941"/>
            <a:ext cx="4320000" cy="536400"/>
          </a:xfrm>
          <a:prstGeom prst="rect">
            <a:avLst/>
          </a:prstGeom>
        </p:spPr>
        <p:txBody>
          <a:bodyPr/>
          <a:lstStyle/>
          <a:p>
            <a:endParaRPr lang="en-GB" noProof="0"/>
          </a:p>
        </p:txBody>
      </p:sp>
      <p:sp>
        <p:nvSpPr>
          <p:cNvPr id="20" name="Picture Placeholder 5">
            <a:extLst>
              <a:ext uri="{FF2B5EF4-FFF2-40B4-BE49-F238E27FC236}">
                <a16:creationId xmlns:a16="http://schemas.microsoft.com/office/drawing/2014/main" id="{E3F97618-5A4C-73C1-15A7-AB23A13ECB9C}"/>
              </a:ext>
            </a:extLst>
          </p:cNvPr>
          <p:cNvSpPr>
            <a:spLocks noGrp="1"/>
          </p:cNvSpPr>
          <p:nvPr>
            <p:ph type="pic" sz="quarter" idx="25"/>
          </p:nvPr>
        </p:nvSpPr>
        <p:spPr>
          <a:xfrm>
            <a:off x="4944650" y="4242417"/>
            <a:ext cx="4320000" cy="536400"/>
          </a:xfrm>
          <a:prstGeom prst="rect">
            <a:avLst/>
          </a:prstGeom>
        </p:spPr>
        <p:txBody>
          <a:bodyPr/>
          <a:lstStyle/>
          <a:p>
            <a:endParaRPr lang="en-GB" noProof="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74958020"/>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pic>
        <p:nvPicPr>
          <p:cNvPr id="2050" name="Picture 2" descr="Target with three concentric rings, outer ring is 1 point, the next ring in is 2 points, the central ring is 3 points.">
            <a:extLst>
              <a:ext uri="{FF2B5EF4-FFF2-40B4-BE49-F238E27FC236}">
                <a16:creationId xmlns:a16="http://schemas.microsoft.com/office/drawing/2014/main" id="{0F379BE1-7276-285D-3F1D-FCDE190541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4657" y="1052513"/>
            <a:ext cx="5542687" cy="5542687"/>
          </a:xfrm>
          <a:prstGeom prst="rect">
            <a:avLst/>
          </a:prstGeom>
          <a:noFill/>
          <a:extLst>
            <a:ext uri="{909E8E84-426E-40DD-AFC4-6F175D3DCCD1}">
              <a14:hiddenFill xmlns:a14="http://schemas.microsoft.com/office/drawing/2010/main">
                <a:solidFill>
                  <a:srgbClr val="FFFFFF"/>
                </a:solidFill>
              </a14:hiddenFill>
            </a:ext>
          </a:extLst>
        </p:spPr>
      </p:pic>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Placeholder text 1">
            <a:extLst>
              <a:ext uri="{FF2B5EF4-FFF2-40B4-BE49-F238E27FC236}">
                <a16:creationId xmlns:a16="http://schemas.microsoft.com/office/drawing/2014/main" id="{CB93B6F2-6A7C-653D-15A2-3F8AA28B8957}"/>
              </a:ext>
            </a:extLst>
          </p:cNvPr>
          <p:cNvSpPr>
            <a:spLocks noGrp="1"/>
          </p:cNvSpPr>
          <p:nvPr>
            <p:ph type="body" sz="quarter" idx="22"/>
          </p:nvPr>
        </p:nvSpPr>
        <p:spPr>
          <a:xfrm>
            <a:off x="7612587"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2">
            <a:extLst>
              <a:ext uri="{FF2B5EF4-FFF2-40B4-BE49-F238E27FC236}">
                <a16:creationId xmlns:a16="http://schemas.microsoft.com/office/drawing/2014/main" id="{7EDEB2B6-E7C9-47EE-73FD-C8EF041DF4B9}"/>
              </a:ext>
            </a:extLst>
          </p:cNvPr>
          <p:cNvSpPr>
            <a:spLocks noGrp="1"/>
          </p:cNvSpPr>
          <p:nvPr>
            <p:ph type="body" sz="quarter" idx="23"/>
          </p:nvPr>
        </p:nvSpPr>
        <p:spPr>
          <a:xfrm>
            <a:off x="7612589"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1" name="Placeholder text 2">
            <a:extLst>
              <a:ext uri="{FF2B5EF4-FFF2-40B4-BE49-F238E27FC236}">
                <a16:creationId xmlns:a16="http://schemas.microsoft.com/office/drawing/2014/main" id="{79A96A2C-ADAC-2533-C19A-4D4A20F475F5}"/>
              </a:ext>
            </a:extLst>
          </p:cNvPr>
          <p:cNvSpPr>
            <a:spLocks noGrp="1"/>
          </p:cNvSpPr>
          <p:nvPr>
            <p:ph type="body" sz="quarter" idx="24"/>
          </p:nvPr>
        </p:nvSpPr>
        <p:spPr>
          <a:xfrm>
            <a:off x="7612589"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2" name="Placeholder text 4">
            <a:extLst>
              <a:ext uri="{FF2B5EF4-FFF2-40B4-BE49-F238E27FC236}">
                <a16:creationId xmlns:a16="http://schemas.microsoft.com/office/drawing/2014/main" id="{8947DB42-6809-EC28-BF57-48400643833E}"/>
              </a:ext>
            </a:extLst>
          </p:cNvPr>
          <p:cNvSpPr>
            <a:spLocks noGrp="1"/>
          </p:cNvSpPr>
          <p:nvPr>
            <p:ph type="body" sz="quarter" idx="25"/>
          </p:nvPr>
        </p:nvSpPr>
        <p:spPr>
          <a:xfrm>
            <a:off x="7612589"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3" name="Placeholder text 5">
            <a:extLst>
              <a:ext uri="{FF2B5EF4-FFF2-40B4-BE49-F238E27FC236}">
                <a16:creationId xmlns:a16="http://schemas.microsoft.com/office/drawing/2014/main" id="{23AC5D31-ECC3-27F6-F7E9-EBE97111D412}"/>
              </a:ext>
            </a:extLst>
          </p:cNvPr>
          <p:cNvSpPr>
            <a:spLocks noGrp="1"/>
          </p:cNvSpPr>
          <p:nvPr>
            <p:ph type="body" sz="quarter" idx="26"/>
          </p:nvPr>
        </p:nvSpPr>
        <p:spPr>
          <a:xfrm>
            <a:off x="7612589"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30832" y="260350"/>
            <a:ext cx="1102428" cy="420859"/>
          </a:xfrm>
          <a:prstGeom prst="rect">
            <a:avLst/>
          </a:prstGeom>
          <a:noFill/>
          <a:ln>
            <a:noFill/>
          </a:ln>
        </p:spPr>
      </p:pic>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07715392"/>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5525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0446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48744902"/>
      </p:ext>
    </p:extLst>
  </p:cSld>
  <p:clrMapOvr>
    <a:masterClrMapping/>
  </p:clrMapOvr>
  <p:extLst>
    <p:ext uri="{DCECCB84-F9BA-43D5-87BE-67443E8EF086}">
      <p15:sldGuideLst xmlns:p15="http://schemas.microsoft.com/office/powerpoint/2012/main">
        <p15:guide id="2" pos="5269" userDrawn="1">
          <p15:clr>
            <a:srgbClr val="FBAE40"/>
          </p15:clr>
        </p15:guide>
        <p15:guide id="3" pos="54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3631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44962818"/>
      </p:ext>
    </p:extLst>
  </p:cSld>
  <p:clrMapOvr>
    <a:masterClrMapping/>
  </p:clrMapOvr>
  <p:extLst>
    <p:ext uri="{DCECCB84-F9BA-43D5-87BE-67443E8EF086}">
      <p15:sldGuideLst xmlns:p15="http://schemas.microsoft.com/office/powerpoint/2012/main">
        <p15:guide id="1" pos="5269" userDrawn="1">
          <p15:clr>
            <a:srgbClr val="FBAE40"/>
          </p15:clr>
        </p15:guide>
        <p15:guide id="2" pos="54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1778492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994573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A854523C-2783-E214-902E-53D3DDF82014}"/>
              </a:ext>
            </a:extLst>
          </p:cNvPr>
          <p:cNvSpPr>
            <a:spLocks noGrp="1"/>
          </p:cNvSpPr>
          <p:nvPr>
            <p:ph type="body" sz="quarter" idx="11"/>
          </p:nvPr>
        </p:nvSpPr>
        <p:spPr>
          <a:xfrm>
            <a:off x="263523" y="1052513"/>
            <a:ext cx="90360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picture">
            <a:extLst>
              <a:ext uri="{FF2B5EF4-FFF2-40B4-BE49-F238E27FC236}">
                <a16:creationId xmlns:a16="http://schemas.microsoft.com/office/drawing/2014/main" id="{344B1FD1-92A7-484D-28D7-28374E72738C}"/>
              </a:ext>
            </a:extLst>
          </p:cNvPr>
          <p:cNvSpPr>
            <a:spLocks noGrp="1"/>
          </p:cNvSpPr>
          <p:nvPr>
            <p:ph type="pic" sz="quarter" idx="12"/>
          </p:nvPr>
        </p:nvSpPr>
        <p:spPr>
          <a:xfrm>
            <a:off x="267123" y="1615898"/>
            <a:ext cx="9032452" cy="4496623"/>
          </a:xfrm>
          <a:prstGeom prst="rect">
            <a:avLst/>
          </a:prstGeom>
        </p:spPr>
        <p:txBody>
          <a:bodyPr/>
          <a:lstStyle/>
          <a:p>
            <a:endParaRPr lang="en-GB" noProof="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053489"/>
      </p:ext>
    </p:extLst>
  </p:cSld>
  <p:clrMapOvr>
    <a:masterClrMapping/>
  </p:clrMapOvr>
  <p:extLst>
    <p:ext uri="{DCECCB84-F9BA-43D5-87BE-67443E8EF086}">
      <p15:sldGuideLst xmlns:p15="http://schemas.microsoft.com/office/powerpoint/2012/main">
        <p15:guide id="1" pos="6085" userDrawn="1">
          <p15:clr>
            <a:srgbClr val="FBAE40"/>
          </p15:clr>
        </p15:guide>
        <p15:guide id="2" pos="58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97315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913467"/>
            <a:ext cx="3203575" cy="4168213"/>
          </a:xfrm>
          <a:prstGeom prst="rect">
            <a:avLst/>
          </a:prstGeom>
        </p:spPr>
        <p:txBody>
          <a:bodyPr/>
          <a:lstStyle/>
          <a:p>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5" name="Button">
            <a:extLst>
              <a:ext uri="{FF2B5EF4-FFF2-40B4-BE49-F238E27FC236}">
                <a16:creationId xmlns:a16="http://schemas.microsoft.com/office/drawing/2014/main" id="{8735A85F-CB58-30F9-9DC7-6EC7F3F3D130}"/>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8900743"/>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4"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3" name="Button">
            <a:extLst>
              <a:ext uri="{FF2B5EF4-FFF2-40B4-BE49-F238E27FC236}">
                <a16:creationId xmlns:a16="http://schemas.microsoft.com/office/drawing/2014/main" id="{09EDF427-1F86-D19A-9353-E4611CF0411B}"/>
              </a:ext>
            </a:extLst>
          </p:cNvPr>
          <p:cNvSpPr>
            <a:spLocks noGrp="1"/>
          </p:cNvSpPr>
          <p:nvPr>
            <p:ph type="body" sz="quarter" idx="18"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67384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854200"/>
            <a:ext cx="3203575" cy="1944686"/>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4130058"/>
            <a:ext cx="3203575" cy="1944686"/>
          </a:xfrm>
          <a:prstGeom prst="rect">
            <a:avLst/>
          </a:prstGeom>
        </p:spPr>
        <p:txBody>
          <a:bodyPr/>
          <a:lstStyle/>
          <a:p>
            <a:endParaRPr lang="en-US"/>
          </a:p>
        </p:txBody>
      </p:sp>
      <p:sp>
        <p:nvSpPr>
          <p:cNvPr id="4" name="Button">
            <a:extLst>
              <a:ext uri="{FF2B5EF4-FFF2-40B4-BE49-F238E27FC236}">
                <a16:creationId xmlns:a16="http://schemas.microsoft.com/office/drawing/2014/main" id="{6F0F7938-4842-7A10-A156-C5C8B545928D}"/>
              </a:ext>
            </a:extLst>
          </p:cNvPr>
          <p:cNvSpPr>
            <a:spLocks noGrp="1"/>
          </p:cNvSpPr>
          <p:nvPr>
            <p:ph type="body" sz="quarter" idx="16"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166903564"/>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8"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3" name="Button">
            <a:extLst>
              <a:ext uri="{FF2B5EF4-FFF2-40B4-BE49-F238E27FC236}">
                <a16:creationId xmlns:a16="http://schemas.microsoft.com/office/drawing/2014/main" id="{61512365-6EFD-F3A5-9CDC-A83F4AB8861E}"/>
              </a:ext>
            </a:extLst>
          </p:cNvPr>
          <p:cNvSpPr>
            <a:spLocks noGrp="1"/>
          </p:cNvSpPr>
          <p:nvPr>
            <p:ph type="body" sz="quarter" idx="20"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870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1">
            <a:extLst>
              <a:ext uri="{FF2B5EF4-FFF2-40B4-BE49-F238E27FC236}">
                <a16:creationId xmlns:a16="http://schemas.microsoft.com/office/drawing/2014/main" id="{9E4C73AA-EA05-E01C-D102-AD662015FAE0}"/>
              </a:ext>
            </a:extLst>
          </p:cNvPr>
          <p:cNvSpPr>
            <a:spLocks noGrp="1"/>
          </p:cNvSpPr>
          <p:nvPr>
            <p:ph type="body" sz="quarter" idx="11"/>
          </p:nvPr>
        </p:nvSpPr>
        <p:spPr>
          <a:xfrm>
            <a:off x="263522" y="1052513"/>
            <a:ext cx="4338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Placeholder text 2">
            <a:extLst>
              <a:ext uri="{FF2B5EF4-FFF2-40B4-BE49-F238E27FC236}">
                <a16:creationId xmlns:a16="http://schemas.microsoft.com/office/drawing/2014/main" id="{E23ED021-28B7-F2BB-D4A1-D3A15DAE57D0}"/>
              </a:ext>
            </a:extLst>
          </p:cNvPr>
          <p:cNvSpPr>
            <a:spLocks noGrp="1"/>
          </p:cNvSpPr>
          <p:nvPr>
            <p:ph type="body" sz="quarter" idx="16"/>
          </p:nvPr>
        </p:nvSpPr>
        <p:spPr>
          <a:xfrm>
            <a:off x="263524" y="1849989"/>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2">
            <a:extLst>
              <a:ext uri="{FF2B5EF4-FFF2-40B4-BE49-F238E27FC236}">
                <a16:creationId xmlns:a16="http://schemas.microsoft.com/office/drawing/2014/main" id="{72F7E129-B34D-662E-925A-A807F5FF6879}"/>
              </a:ext>
            </a:extLst>
          </p:cNvPr>
          <p:cNvSpPr>
            <a:spLocks noGrp="1"/>
          </p:cNvSpPr>
          <p:nvPr>
            <p:ph type="body" sz="quarter" idx="18"/>
          </p:nvPr>
        </p:nvSpPr>
        <p:spPr>
          <a:xfrm>
            <a:off x="263524" y="2647465"/>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4">
            <a:extLst>
              <a:ext uri="{FF2B5EF4-FFF2-40B4-BE49-F238E27FC236}">
                <a16:creationId xmlns:a16="http://schemas.microsoft.com/office/drawing/2014/main" id="{A9AE4202-BEB4-AC73-269E-4B31F87FB034}"/>
              </a:ext>
            </a:extLst>
          </p:cNvPr>
          <p:cNvSpPr>
            <a:spLocks noGrp="1"/>
          </p:cNvSpPr>
          <p:nvPr>
            <p:ph type="body" sz="quarter" idx="19"/>
          </p:nvPr>
        </p:nvSpPr>
        <p:spPr>
          <a:xfrm>
            <a:off x="263524" y="3444941"/>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5">
            <a:extLst>
              <a:ext uri="{FF2B5EF4-FFF2-40B4-BE49-F238E27FC236}">
                <a16:creationId xmlns:a16="http://schemas.microsoft.com/office/drawing/2014/main" id="{A84A553B-2FFF-830A-F5FB-08A25A8AE74F}"/>
              </a:ext>
            </a:extLst>
          </p:cNvPr>
          <p:cNvSpPr>
            <a:spLocks noGrp="1"/>
          </p:cNvSpPr>
          <p:nvPr>
            <p:ph type="body" sz="quarter" idx="20"/>
          </p:nvPr>
        </p:nvSpPr>
        <p:spPr>
          <a:xfrm>
            <a:off x="263524" y="424241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5A2E806B-66C1-2412-37E7-55BF3E236957}"/>
              </a:ext>
            </a:extLst>
          </p:cNvPr>
          <p:cNvSpPr>
            <a:spLocks noGrp="1"/>
          </p:cNvSpPr>
          <p:nvPr>
            <p:ph type="pic" sz="quarter" idx="12"/>
          </p:nvPr>
        </p:nvSpPr>
        <p:spPr>
          <a:xfrm>
            <a:off x="4944650" y="1052513"/>
            <a:ext cx="4338000" cy="507831"/>
          </a:xfrm>
          <a:prstGeom prst="rect">
            <a:avLst/>
          </a:prstGeom>
        </p:spPr>
        <p:txBody>
          <a:bodyPr/>
          <a:lstStyle/>
          <a:p>
            <a:endParaRPr lang="en-GB" noProof="0"/>
          </a:p>
        </p:txBody>
      </p:sp>
      <p:sp>
        <p:nvSpPr>
          <p:cNvPr id="14" name="Picture Placeholder 2">
            <a:extLst>
              <a:ext uri="{FF2B5EF4-FFF2-40B4-BE49-F238E27FC236}">
                <a16:creationId xmlns:a16="http://schemas.microsoft.com/office/drawing/2014/main" id="{9DF297C6-05A7-C827-E907-68343D7285E4}"/>
              </a:ext>
            </a:extLst>
          </p:cNvPr>
          <p:cNvSpPr>
            <a:spLocks noGrp="1"/>
          </p:cNvSpPr>
          <p:nvPr>
            <p:ph type="pic" sz="quarter" idx="21"/>
          </p:nvPr>
        </p:nvSpPr>
        <p:spPr>
          <a:xfrm>
            <a:off x="4944650" y="1828562"/>
            <a:ext cx="4338000" cy="536400"/>
          </a:xfrm>
          <a:prstGeom prst="rect">
            <a:avLst/>
          </a:prstGeom>
        </p:spPr>
        <p:txBody>
          <a:bodyPr/>
          <a:lstStyle/>
          <a:p>
            <a:endParaRPr lang="en-GB" noProof="0"/>
          </a:p>
        </p:txBody>
      </p:sp>
      <p:sp>
        <p:nvSpPr>
          <p:cNvPr id="15" name="Picture Placeholder 3">
            <a:extLst>
              <a:ext uri="{FF2B5EF4-FFF2-40B4-BE49-F238E27FC236}">
                <a16:creationId xmlns:a16="http://schemas.microsoft.com/office/drawing/2014/main" id="{10F114A6-607B-90D0-ADED-EB51A4C498C8}"/>
              </a:ext>
            </a:extLst>
          </p:cNvPr>
          <p:cNvSpPr>
            <a:spLocks noGrp="1"/>
          </p:cNvSpPr>
          <p:nvPr>
            <p:ph type="pic" sz="quarter" idx="22"/>
          </p:nvPr>
        </p:nvSpPr>
        <p:spPr>
          <a:xfrm>
            <a:off x="4944650" y="2633180"/>
            <a:ext cx="4338000" cy="536400"/>
          </a:xfrm>
          <a:prstGeom prst="rect">
            <a:avLst/>
          </a:prstGeom>
        </p:spPr>
        <p:txBody>
          <a:bodyPr/>
          <a:lstStyle/>
          <a:p>
            <a:endParaRPr lang="en-GB" noProof="0"/>
          </a:p>
        </p:txBody>
      </p:sp>
      <p:sp>
        <p:nvSpPr>
          <p:cNvPr id="16" name="Picture Placeholder 4">
            <a:extLst>
              <a:ext uri="{FF2B5EF4-FFF2-40B4-BE49-F238E27FC236}">
                <a16:creationId xmlns:a16="http://schemas.microsoft.com/office/drawing/2014/main" id="{BF5129E5-9BA4-B18C-81BE-44E66F0FAD0D}"/>
              </a:ext>
            </a:extLst>
          </p:cNvPr>
          <p:cNvSpPr>
            <a:spLocks noGrp="1"/>
          </p:cNvSpPr>
          <p:nvPr>
            <p:ph type="pic" sz="quarter" idx="23"/>
          </p:nvPr>
        </p:nvSpPr>
        <p:spPr>
          <a:xfrm>
            <a:off x="4944650" y="3437798"/>
            <a:ext cx="4338000" cy="536400"/>
          </a:xfrm>
          <a:prstGeom prst="rect">
            <a:avLst/>
          </a:prstGeom>
        </p:spPr>
        <p:txBody>
          <a:bodyPr/>
          <a:lstStyle/>
          <a:p>
            <a:endParaRPr lang="en-GB" noProof="0"/>
          </a:p>
        </p:txBody>
      </p:sp>
      <p:sp>
        <p:nvSpPr>
          <p:cNvPr id="17" name="Picture Placeholder 5">
            <a:extLst>
              <a:ext uri="{FF2B5EF4-FFF2-40B4-BE49-F238E27FC236}">
                <a16:creationId xmlns:a16="http://schemas.microsoft.com/office/drawing/2014/main" id="{C4C20A55-A862-6A0E-B103-0F487A2012BE}"/>
              </a:ext>
            </a:extLst>
          </p:cNvPr>
          <p:cNvSpPr>
            <a:spLocks noGrp="1"/>
          </p:cNvSpPr>
          <p:nvPr>
            <p:ph type="pic" sz="quarter" idx="24"/>
          </p:nvPr>
        </p:nvSpPr>
        <p:spPr>
          <a:xfrm>
            <a:off x="4944650" y="4242417"/>
            <a:ext cx="4338000" cy="536400"/>
          </a:xfrm>
          <a:prstGeom prst="rect">
            <a:avLst/>
          </a:prstGeom>
        </p:spPr>
        <p:txBody>
          <a:bodyPr/>
          <a:lstStyle/>
          <a:p>
            <a:endParaRPr lang="en-GB" noProof="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10866887"/>
      </p:ext>
    </p:extLst>
  </p:cSld>
  <p:clrMapOvr>
    <a:masterClrMapping/>
  </p:clrMapOvr>
  <p:extLst>
    <p:ext uri="{DCECCB84-F9BA-43D5-87BE-67443E8EF086}">
      <p15:sldGuideLst xmlns:p15="http://schemas.microsoft.com/office/powerpoint/2012/main">
        <p15:guide id="1" pos="5858" userDrawn="1">
          <p15:clr>
            <a:srgbClr val="FBAE40"/>
          </p15:clr>
        </p15:guide>
        <p15:guide id="2" pos="608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46960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58258378"/>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01020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366680"/>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307841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40E2F374-8193-6737-5A96-92D82CF76C61}"/>
              </a:ext>
              <a:ext uri="{C183D7F6-B498-43B3-948B-1728B52AA6E4}">
                <adec:decorative xmlns:adec="http://schemas.microsoft.com/office/drawing/2017/decorative" val="1"/>
              </a:ext>
            </a:extLst>
          </p:cNvPr>
          <p:cNvGrpSpPr/>
          <p:nvPr userDrawn="1"/>
        </p:nvGrpSpPr>
        <p:grpSpPr>
          <a:xfrm>
            <a:off x="84540" y="4158848"/>
            <a:ext cx="5058160" cy="1685032"/>
            <a:chOff x="84540" y="4158848"/>
            <a:chExt cx="5058160" cy="1685032"/>
          </a:xfrm>
        </p:grpSpPr>
        <p:pic>
          <p:nvPicPr>
            <p:cNvPr id="2" name="Graphic 1">
              <a:extLst>
                <a:ext uri="{FF2B5EF4-FFF2-40B4-BE49-F238E27FC236}">
                  <a16:creationId xmlns:a16="http://schemas.microsoft.com/office/drawing/2014/main" id="{7E451BBF-13BE-5988-0391-15E89C35D3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40" y="4789444"/>
              <a:ext cx="1054436" cy="1054436"/>
            </a:xfrm>
            <a:prstGeom prst="rect">
              <a:avLst/>
            </a:prstGeom>
          </p:spPr>
        </p:pic>
        <p:pic>
          <p:nvPicPr>
            <p:cNvPr id="4" name="Graphic 3">
              <a:extLst>
                <a:ext uri="{FF2B5EF4-FFF2-40B4-BE49-F238E27FC236}">
                  <a16:creationId xmlns:a16="http://schemas.microsoft.com/office/drawing/2014/main" id="{68E5E007-A179-1DE6-B3AE-50E6888BC8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218" y="4718383"/>
              <a:ext cx="1472231" cy="1054436"/>
            </a:xfrm>
            <a:prstGeom prst="rect">
              <a:avLst/>
            </a:prstGeom>
          </p:spPr>
        </p:pic>
        <p:pic>
          <p:nvPicPr>
            <p:cNvPr id="5" name="Graphic 4">
              <a:extLst>
                <a:ext uri="{FF2B5EF4-FFF2-40B4-BE49-F238E27FC236}">
                  <a16:creationId xmlns:a16="http://schemas.microsoft.com/office/drawing/2014/main" id="{8B78F9EA-4C5D-E033-9FBE-11099A0BF99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F6576D56-C717-AA90-2E0C-F3C32E06ABB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946596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2842736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8999998" cy="4554025"/>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5" name="Glossary">
            <a:extLst>
              <a:ext uri="{FF2B5EF4-FFF2-40B4-BE49-F238E27FC236}">
                <a16:creationId xmlns:a16="http://schemas.microsoft.com/office/drawing/2014/main" id="{864B6E47-4270-D3FC-DD2B-327D662C56E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4144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7580410" cy="4554025"/>
          </a:xfrm>
          <a:prstGeom prst="rect">
            <a:avLst/>
          </a:prstGeom>
        </p:spPr>
        <p:txBody>
          <a:bodyPr/>
          <a:lstStyle/>
          <a:p>
            <a:endParaRPr lang="en-GB" noProof="0"/>
          </a:p>
        </p:txBody>
      </p:sp>
      <p:sp>
        <p:nvSpPr>
          <p:cNvPr id="11" name="Merge 10">
            <a:extLst>
              <a:ext uri="{FF2B5EF4-FFF2-40B4-BE49-F238E27FC236}">
                <a16:creationId xmlns:a16="http://schemas.microsoft.com/office/drawing/2014/main" id="{8539F6A4-4F53-2C00-D6E7-64CD8D19BD13}"/>
              </a:ext>
              <a:ext uri="{C183D7F6-B498-43B3-948B-1728B52AA6E4}">
                <adec:decorative xmlns:adec="http://schemas.microsoft.com/office/drawing/2017/decorative" val="1"/>
              </a:ext>
            </a:extLst>
          </p:cNvPr>
          <p:cNvSpPr>
            <a:spLocks noChangeAspect="1"/>
          </p:cNvSpPr>
          <p:nvPr/>
        </p:nvSpPr>
        <p:spPr>
          <a:xfrm>
            <a:off x="10861908" y="3642555"/>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ounded Rectangle 8">
            <a:extLst>
              <a:ext uri="{FF2B5EF4-FFF2-40B4-BE49-F238E27FC236}">
                <a16:creationId xmlns:a16="http://schemas.microsoft.com/office/drawing/2014/main" id="{8F2572C5-63BC-222F-575B-9B9BC150B7D2}"/>
              </a:ext>
            </a:extLst>
          </p:cNvPr>
          <p:cNvSpPr/>
          <p:nvPr/>
        </p:nvSpPr>
        <p:spPr>
          <a:xfrm>
            <a:off x="9592235" y="2382555"/>
            <a:ext cx="1914816"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n-GB" sz="2200" noProof="0">
                <a:solidFill>
                  <a:schemeClr val="dk1"/>
                </a:solidFill>
                <a:latin typeface="Calibri" panose="020F0502020204030204" pitchFamily="34" charset="0"/>
                <a:ea typeface="Century Gothic"/>
                <a:cs typeface="Calibri" panose="020F0502020204030204" pitchFamily="34" charset="0"/>
                <a:sym typeface="Century Gothic"/>
              </a:rPr>
              <a:t>3 … 2 … 1</a:t>
            </a:r>
            <a:endParaRPr lang="en-GB" sz="2200" noProof="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200" noProof="0">
                <a:solidFill>
                  <a:schemeClr val="dk1"/>
                </a:solidFill>
                <a:latin typeface="Calibri" panose="020F0502020204030204" pitchFamily="34" charset="0"/>
                <a:ea typeface="Century Gothic"/>
                <a:cs typeface="Calibri" panose="020F0502020204030204" pitchFamily="34" charset="0"/>
                <a:sym typeface="Century Gothic"/>
              </a:rPr>
              <a:t>Show me!</a:t>
            </a:r>
          </a:p>
        </p:txBody>
      </p:sp>
      <p:pic>
        <p:nvPicPr>
          <p:cNvPr id="10" name="Graphic 9">
            <a:extLst>
              <a:ext uri="{FF2B5EF4-FFF2-40B4-BE49-F238E27FC236}">
                <a16:creationId xmlns:a16="http://schemas.microsoft.com/office/drawing/2014/main" id="{1CF0D491-1831-2ACA-A135-395ED48E078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75911" y="3847263"/>
            <a:ext cx="1801037" cy="2272737"/>
          </a:xfrm>
          <a:prstGeom prst="rect">
            <a:avLst/>
          </a:prstGeom>
        </p:spPr>
      </p:pic>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userDrawn="1">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5" name="Glossary">
            <a:extLst>
              <a:ext uri="{FF2B5EF4-FFF2-40B4-BE49-F238E27FC236}">
                <a16:creationId xmlns:a16="http://schemas.microsoft.com/office/drawing/2014/main" id="{864B6E47-4270-D3FC-DD2B-327D662C56EB}"/>
              </a:ext>
            </a:extLst>
          </p:cNvPr>
          <p:cNvSpPr>
            <a:spLocks noGrp="1"/>
          </p:cNvSpPr>
          <p:nvPr userDrawn="1">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1593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31771755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81629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86469939"/>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0381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39281776"/>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2566134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669822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F9D2BE5-7832-49FD-4301-7C1CD78F7489}"/>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5" name="Column 1">
            <a:extLst>
              <a:ext uri="{FF2B5EF4-FFF2-40B4-BE49-F238E27FC236}">
                <a16:creationId xmlns:a16="http://schemas.microsoft.com/office/drawing/2014/main" id="{8940BBA3-DCEC-7463-EF83-F781F72771C0}"/>
              </a:ext>
            </a:extLst>
          </p:cNvPr>
          <p:cNvSpPr>
            <a:spLocks noGrp="1"/>
          </p:cNvSpPr>
          <p:nvPr>
            <p:ph type="body" sz="quarter" idx="10"/>
          </p:nvPr>
        </p:nvSpPr>
        <p:spPr>
          <a:xfrm>
            <a:off x="263525" y="1638123"/>
            <a:ext cx="3600000" cy="1398671"/>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spcBef>
                <a:spcPts val="0"/>
              </a:spcBef>
              <a:spcAft>
                <a:spcPts val="800"/>
              </a:spcAft>
              <a:buNone/>
              <a:defRPr sz="1400" b="0"/>
            </a:lvl2pPr>
            <a:lvl3pPr>
              <a:defRPr sz="1400"/>
            </a:lvl3pPr>
            <a:lvl4pPr>
              <a:defRPr sz="1400"/>
            </a:lvl4pPr>
            <a:lvl5pPr>
              <a:defRPr sz="1400"/>
            </a:lvl5pPr>
          </a:lstStyle>
          <a:p>
            <a:pPr lvl="0"/>
            <a:r>
              <a:rPr lang="en-GB" noProof="0"/>
              <a:t>Click to edit Master text styles</a:t>
            </a:r>
          </a:p>
          <a:p>
            <a:pPr lvl="1"/>
            <a:r>
              <a:rPr lang="en-GB" noProof="0"/>
              <a:t>Second level</a:t>
            </a:r>
          </a:p>
        </p:txBody>
      </p:sp>
      <p:sp>
        <p:nvSpPr>
          <p:cNvPr id="26" name="Column 2">
            <a:extLst>
              <a:ext uri="{FF2B5EF4-FFF2-40B4-BE49-F238E27FC236}">
                <a16:creationId xmlns:a16="http://schemas.microsoft.com/office/drawing/2014/main" id="{69C86D49-A662-4225-BEA1-C8ADA626C5B7}"/>
              </a:ext>
            </a:extLst>
          </p:cNvPr>
          <p:cNvSpPr>
            <a:spLocks noGrp="1"/>
          </p:cNvSpPr>
          <p:nvPr>
            <p:ph type="body" sz="quarter" idx="14"/>
          </p:nvPr>
        </p:nvSpPr>
        <p:spPr>
          <a:xfrm>
            <a:off x="4296001" y="1638124"/>
            <a:ext cx="3600000" cy="1738251"/>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006E7F"/>
                </a:solidFill>
                <a:latin typeface="+mn-lt"/>
                <a:cs typeface="Calibri" panose="020F0502020204030204" pitchFamily="34" charset="0"/>
              </a:defRPr>
            </a:lvl1pPr>
            <a:lvl2pPr marL="0" indent="0">
              <a:lnSpc>
                <a:spcPct val="100000"/>
              </a:lnSpc>
              <a:spcBef>
                <a:spcPts val="0"/>
              </a:spcBef>
              <a:spcAft>
                <a:spcPts val="800"/>
              </a:spcAft>
              <a:buFont typeface="Arial" panose="020B0604020202020204" pitchFamily="34" charset="0"/>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a:p>
            <a:pPr lvl="1"/>
            <a:endParaRPr lang="en-GB" noProof="0"/>
          </a:p>
        </p:txBody>
      </p:sp>
      <p:sp>
        <p:nvSpPr>
          <p:cNvPr id="31" name="Column 3">
            <a:extLst>
              <a:ext uri="{FF2B5EF4-FFF2-40B4-BE49-F238E27FC236}">
                <a16:creationId xmlns:a16="http://schemas.microsoft.com/office/drawing/2014/main" id="{E7C51062-AC94-534A-D113-37037A65891A}"/>
              </a:ext>
            </a:extLst>
          </p:cNvPr>
          <p:cNvSpPr>
            <a:spLocks noGrp="1"/>
          </p:cNvSpPr>
          <p:nvPr>
            <p:ph type="body" sz="quarter" idx="15"/>
          </p:nvPr>
        </p:nvSpPr>
        <p:spPr>
          <a:xfrm>
            <a:off x="8328477" y="1638122"/>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pic>
        <p:nvPicPr>
          <p:cNvPr id="7" name="Lightbulb icon">
            <a:extLst>
              <a:ext uri="{FF2B5EF4-FFF2-40B4-BE49-F238E27FC236}">
                <a16:creationId xmlns:a16="http://schemas.microsoft.com/office/drawing/2014/main" id="{F867468C-CB31-36A1-F1F0-B428B12FEA1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8051" y="789830"/>
            <a:ext cx="655899" cy="736759"/>
          </a:xfrm>
          <a:prstGeom prst="rect">
            <a:avLst/>
          </a:prstGeom>
        </p:spPr>
      </p:pic>
    </p:spTree>
    <p:extLst>
      <p:ext uri="{BB962C8B-B14F-4D97-AF65-F5344CB8AC3E}">
        <p14:creationId xmlns:p14="http://schemas.microsoft.com/office/powerpoint/2010/main" val="282227323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26395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text 2">
            <a:extLst>
              <a:ext uri="{FF2B5EF4-FFF2-40B4-BE49-F238E27FC236}">
                <a16:creationId xmlns:a16="http://schemas.microsoft.com/office/drawing/2014/main" id="{BA07CBCF-8E62-4E17-7971-4931B5D9D1B5}"/>
              </a:ext>
            </a:extLst>
          </p:cNvPr>
          <p:cNvSpPr>
            <a:spLocks noGrp="1"/>
          </p:cNvSpPr>
          <p:nvPr>
            <p:ph type="body" sz="quarter" idx="12"/>
          </p:nvPr>
        </p:nvSpPr>
        <p:spPr>
          <a:xfrm>
            <a:off x="891373" y="3513127"/>
            <a:ext cx="6271973" cy="702070"/>
          </a:xfrm>
          <a:prstGeom prst="rect">
            <a:avLst/>
          </a:prstGeom>
        </p:spPr>
        <p:txBody>
          <a:bodyPr wrap="square" lIns="180000" tIns="180000" rIns="180000" bIns="180000" anchor="ctr" anchorCtr="0">
            <a:spAutoFit/>
          </a:bodyPr>
          <a:lstStyle>
            <a:lvl1pPr marL="0" indent="0" algn="ctr" fontAlgn="t">
              <a:lnSpc>
                <a:spcPct val="100000"/>
              </a:lnSpc>
              <a:spcBef>
                <a:spcPts val="0"/>
              </a:spcBef>
              <a:spcAft>
                <a:spcPts val="16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67603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6351738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262800"/>
            <a:ext cx="5148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7" name="Placeholder text">
            <a:extLst>
              <a:ext uri="{FF2B5EF4-FFF2-40B4-BE49-F238E27FC236}">
                <a16:creationId xmlns:a16="http://schemas.microsoft.com/office/drawing/2014/main" id="{2964643E-F913-EAD3-8B28-BF6B65DC7031}"/>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4187229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307050"/>
            <a:ext cx="5148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0CF8EE22-0A2F-11C1-E3C0-094AD031225F}"/>
              </a:ext>
            </a:extLst>
          </p:cNvPr>
          <p:cNvSpPr>
            <a:spLocks noGrp="1"/>
          </p:cNvSpPr>
          <p:nvPr>
            <p:ph type="body" sz="quarter" idx="11"/>
          </p:nvPr>
        </p:nvSpPr>
        <p:spPr>
          <a:xfrm>
            <a:off x="1596000" y="2344982"/>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10" name="Graphic 9">
            <a:extLst>
              <a:ext uri="{FF2B5EF4-FFF2-40B4-BE49-F238E27FC236}">
                <a16:creationId xmlns:a16="http://schemas.microsoft.com/office/drawing/2014/main" id="{37C4A162-4F89-FE05-A086-3497C8B2B70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91151" y="4662614"/>
            <a:ext cx="6518175" cy="1715309"/>
          </a:xfrm>
          <a:prstGeom prst="rect">
            <a:avLst/>
          </a:prstGeom>
        </p:spPr>
      </p:pic>
    </p:spTree>
    <p:extLst>
      <p:ext uri="{BB962C8B-B14F-4D97-AF65-F5344CB8AC3E}">
        <p14:creationId xmlns:p14="http://schemas.microsoft.com/office/powerpoint/2010/main" val="639063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73989876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6849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99203950"/>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11901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9327208"/>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05430D-BA2A-0E59-3B0C-5BE15567666F}"/>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7" name="Text Placeholder 6">
            <a:extLst>
              <a:ext uri="{FF2B5EF4-FFF2-40B4-BE49-F238E27FC236}">
                <a16:creationId xmlns:a16="http://schemas.microsoft.com/office/drawing/2014/main" id="{1E732CFA-90E3-2DDE-7B1A-7117F116B81C}"/>
              </a:ext>
            </a:extLst>
          </p:cNvPr>
          <p:cNvSpPr>
            <a:spLocks noGrp="1"/>
          </p:cNvSpPr>
          <p:nvPr>
            <p:ph type="body" sz="quarter" idx="10" hasCustomPrompt="1"/>
          </p:nvPr>
        </p:nvSpPr>
        <p:spPr>
          <a:xfrm>
            <a:off x="262800" y="1052513"/>
            <a:ext cx="5688000" cy="1113977"/>
          </a:xfrm>
          <a:prstGeom prst="rect">
            <a:avLst/>
          </a:prstGeom>
          <a:solidFill>
            <a:srgbClr val="14A5E3"/>
          </a:solidFill>
          <a:ln>
            <a:noFill/>
          </a:ln>
        </p:spPr>
        <p:txBody>
          <a:bodyPr lIns="180000" tIns="180000" rIns="180000" bIns="180000">
            <a:noAutofit/>
          </a:bodyPr>
          <a:lstStyle>
            <a:lvl1pPr marL="0" indent="0">
              <a:lnSpc>
                <a:spcPct val="100000"/>
              </a:lnSpc>
              <a:spcBef>
                <a:spcPts val="0"/>
              </a:spcBef>
              <a:spcAft>
                <a:spcPts val="800"/>
              </a:spcAft>
              <a:buNone/>
              <a:defRPr sz="2400" b="1"/>
            </a:lvl1pPr>
            <a:lvl2pPr marL="0" indent="0">
              <a:lnSpc>
                <a:spcPct val="100000"/>
              </a:lnSpc>
              <a:spcBef>
                <a:spcPts val="0"/>
              </a:spcBef>
              <a:spcAft>
                <a:spcPts val="800"/>
              </a:spcAft>
              <a:buNone/>
              <a:defRPr sz="2000"/>
            </a:lvl2pPr>
          </a:lstStyle>
          <a:p>
            <a:pPr lvl="0"/>
            <a:r>
              <a:rPr lang="en-GB" noProof="0"/>
              <a:t>[Title]</a:t>
            </a:r>
          </a:p>
          <a:p>
            <a:pPr lvl="1"/>
            <a:r>
              <a:rPr lang="en-GB" noProof="0"/>
              <a:t>[details]</a:t>
            </a:r>
          </a:p>
        </p:txBody>
      </p:sp>
      <p:sp>
        <p:nvSpPr>
          <p:cNvPr id="19" name="Text Placeholder 18">
            <a:extLst>
              <a:ext uri="{FF2B5EF4-FFF2-40B4-BE49-F238E27FC236}">
                <a16:creationId xmlns:a16="http://schemas.microsoft.com/office/drawing/2014/main" id="{32C9B42F-37E4-BB3B-CEC6-48CFCCB5D0E6}"/>
              </a:ext>
            </a:extLst>
          </p:cNvPr>
          <p:cNvSpPr>
            <a:spLocks noGrp="1"/>
          </p:cNvSpPr>
          <p:nvPr>
            <p:ph type="body" sz="quarter" idx="21"/>
          </p:nvPr>
        </p:nvSpPr>
        <p:spPr>
          <a:xfrm>
            <a:off x="263525" y="2166490"/>
            <a:ext cx="5687275" cy="978043"/>
          </a:xfrm>
          <a:prstGeom prst="rect">
            <a:avLst/>
          </a:prstGeom>
        </p:spPr>
        <p:txBody>
          <a:bodyPr wrap="square" lIns="0" tIns="180000" rIns="0" bIns="180000">
            <a:spAutoFit/>
          </a:bodyPr>
          <a:lstStyle>
            <a:lvl1pPr marL="0" indent="0" defTabSz="180000">
              <a:lnSpc>
                <a:spcPct val="100000"/>
              </a:lnSpc>
              <a:spcBef>
                <a:spcPts val="0"/>
              </a:spcBef>
              <a:spcAft>
                <a:spcPts val="1600"/>
              </a:spcAft>
              <a:buNone/>
              <a:tabLst>
                <a:tab pos="540000" algn="l"/>
              </a:tabLst>
              <a:defRPr sz="1400" i="1"/>
            </a:lvl1pPr>
            <a:lvl2pPr marL="0" indent="0" defTabSz="360000">
              <a:spcBef>
                <a:spcPts val="0"/>
              </a:spcBef>
              <a:spcAft>
                <a:spcPts val="800"/>
              </a:spcAft>
              <a:buNone/>
              <a:tabLst>
                <a:tab pos="540000" algn="l"/>
              </a:tabLst>
              <a:defRPr sz="1400" i="0"/>
            </a:lvl2pPr>
          </a:lstStyle>
          <a:p>
            <a:pPr lvl="0"/>
            <a:r>
              <a:rPr lang="en-GB" noProof="0"/>
              <a:t>Click to edit Master text styles</a:t>
            </a:r>
          </a:p>
          <a:p>
            <a:pPr lvl="1"/>
            <a:r>
              <a:rPr lang="en-GB" noProof="0"/>
              <a:t>Second level</a:t>
            </a:r>
          </a:p>
        </p:txBody>
      </p:sp>
      <p:sp>
        <p:nvSpPr>
          <p:cNvPr id="4" name="Text Placeholder 3">
            <a:extLst>
              <a:ext uri="{FF2B5EF4-FFF2-40B4-BE49-F238E27FC236}">
                <a16:creationId xmlns:a16="http://schemas.microsoft.com/office/drawing/2014/main" id="{C12A9E46-335C-ADF1-E052-5CCF32458D58}"/>
              </a:ext>
            </a:extLst>
          </p:cNvPr>
          <p:cNvSpPr>
            <a:spLocks noGrp="1"/>
          </p:cNvSpPr>
          <p:nvPr>
            <p:ph type="body" sz="quarter" idx="22"/>
          </p:nvPr>
        </p:nvSpPr>
        <p:spPr>
          <a:xfrm>
            <a:off x="263525" y="6304547"/>
            <a:ext cx="5687275" cy="285222"/>
          </a:xfrm>
          <a:prstGeom prst="rect">
            <a:avLst/>
          </a:prstGeom>
        </p:spPr>
        <p:txBody>
          <a:bodyPr lIns="0" tIns="0" rIns="0" bIns="0"/>
          <a:lstStyle>
            <a:lvl1pPr marL="0" indent="0">
              <a:lnSpc>
                <a:spcPct val="100000"/>
              </a:lnSpc>
              <a:spcBef>
                <a:spcPts val="0"/>
              </a:spcBef>
              <a:buNone/>
              <a:defRPr sz="1400"/>
            </a:lvl1pPr>
          </a:lstStyle>
          <a:p>
            <a:pPr lvl="0"/>
            <a:r>
              <a:rPr lang="en-GB" noProof="0"/>
              <a:t>Click to edit Master text styles</a:t>
            </a:r>
          </a:p>
        </p:txBody>
      </p:sp>
      <p:sp>
        <p:nvSpPr>
          <p:cNvPr id="16" name="Text Placeholder">
            <a:extLst>
              <a:ext uri="{FF2B5EF4-FFF2-40B4-BE49-F238E27FC236}">
                <a16:creationId xmlns:a16="http://schemas.microsoft.com/office/drawing/2014/main" id="{982B0EE3-46C5-A69C-9306-565144A83790}"/>
              </a:ext>
            </a:extLst>
          </p:cNvPr>
          <p:cNvSpPr>
            <a:spLocks noGrp="1"/>
          </p:cNvSpPr>
          <p:nvPr>
            <p:ph type="body" sz="quarter" idx="16"/>
          </p:nvPr>
        </p:nvSpPr>
        <p:spPr>
          <a:xfrm>
            <a:off x="6240475" y="1052513"/>
            <a:ext cx="5688000" cy="1050883"/>
          </a:xfrm>
          <a:prstGeom prst="rect">
            <a:avLst/>
          </a:prstGeom>
          <a:solidFill>
            <a:schemeClr val="bg1"/>
          </a:solidFill>
          <a:ln>
            <a:noFill/>
          </a:ln>
          <a:effectLst>
            <a:outerShdw dist="50800" dir="16200000" rotWithShape="0">
              <a:srgbClr val="97AACC"/>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911611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a:p>
        </p:txBody>
      </p:sp>
    </p:spTree>
    <p:extLst>
      <p:ext uri="{BB962C8B-B14F-4D97-AF65-F5344CB8AC3E}">
        <p14:creationId xmlns:p14="http://schemas.microsoft.com/office/powerpoint/2010/main" val="1762032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9904667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5FFFE15-6447-7394-F2F6-0E5CAE2E6490}"/>
              </a:ext>
            </a:extLst>
          </p:cNvPr>
          <p:cNvSpPr>
            <a:spLocks noGrp="1"/>
          </p:cNvSpPr>
          <p:nvPr>
            <p:ph type="title"/>
          </p:nvPr>
        </p:nvSpPr>
        <p:spPr>
          <a:xfrm>
            <a:off x="891373" y="307050"/>
            <a:ext cx="4680000" cy="41549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4" name="Placeholder text">
            <a:extLst>
              <a:ext uri="{FF2B5EF4-FFF2-40B4-BE49-F238E27FC236}">
                <a16:creationId xmlns:a16="http://schemas.microsoft.com/office/drawing/2014/main" id="{DBF72287-5004-4713-EAEC-C6A3A09184F6}"/>
              </a:ext>
            </a:extLst>
          </p:cNvPr>
          <p:cNvSpPr>
            <a:spLocks noGrp="1"/>
          </p:cNvSpPr>
          <p:nvPr>
            <p:ph type="body" sz="quarter" idx="10"/>
          </p:nvPr>
        </p:nvSpPr>
        <p:spPr>
          <a:xfrm>
            <a:off x="263525" y="956130"/>
            <a:ext cx="8303037" cy="1487587"/>
          </a:xfrm>
          <a:prstGeom prst="rect">
            <a:avLst/>
          </a:prstGeom>
        </p:spPr>
        <p:txBody>
          <a:bodyPr wrap="square" lIns="0" tIns="0" rIns="0" bIns="0">
            <a:spAutoFit/>
          </a:bodyPr>
          <a:lstStyle>
            <a:lvl1pPr marL="180000" indent="-180000">
              <a:lnSpc>
                <a:spcPct val="100000"/>
              </a:lnSpc>
              <a:spcBef>
                <a:spcPts val="0"/>
              </a:spcBef>
              <a:spcAft>
                <a:spcPts val="800"/>
              </a:spcAft>
              <a:defRPr sz="1400"/>
            </a:lvl1pPr>
            <a:lvl2pPr marL="180000" indent="-180000">
              <a:lnSpc>
                <a:spcPct val="100000"/>
              </a:lnSpc>
              <a:spcBef>
                <a:spcPts val="0"/>
              </a:spcBef>
              <a:spcAft>
                <a:spcPts val="800"/>
              </a:spcAft>
              <a:defRPr sz="1400"/>
            </a:lvl2pPr>
            <a:lvl3pPr marL="180000" indent="-180000">
              <a:lnSpc>
                <a:spcPct val="100000"/>
              </a:lnSpc>
              <a:spcBef>
                <a:spcPts val="0"/>
              </a:spcBef>
              <a:spcAft>
                <a:spcPts val="800"/>
              </a:spcAft>
              <a:defRPr sz="1400"/>
            </a:lvl3pPr>
            <a:lvl4pPr marL="180000" indent="-180000">
              <a:lnSpc>
                <a:spcPct val="100000"/>
              </a:lnSpc>
              <a:spcBef>
                <a:spcPts val="0"/>
              </a:spcBef>
              <a:spcAft>
                <a:spcPts val="800"/>
              </a:spcAft>
              <a:defRPr sz="1400"/>
            </a:lvl4pPr>
            <a:lvl5pPr marL="180000" indent="-180000">
              <a:lnSpc>
                <a:spcPct val="100000"/>
              </a:lnSpc>
              <a:spcBef>
                <a:spcPts val="0"/>
              </a:spcBef>
              <a:spcAft>
                <a:spcPts val="800"/>
              </a:spcAf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Button">
            <a:extLst>
              <a:ext uri="{FF2B5EF4-FFF2-40B4-BE49-F238E27FC236}">
                <a16:creationId xmlns:a16="http://schemas.microsoft.com/office/drawing/2014/main" id="{F3075A41-A968-2123-D4AA-6C5FBB3EDB8B}"/>
              </a:ext>
            </a:extLst>
          </p:cNvPr>
          <p:cNvSpPr>
            <a:spLocks noGrp="1"/>
          </p:cNvSpPr>
          <p:nvPr>
            <p:ph type="body" sz="quarter" idx="13" hasCustomPrompt="1"/>
          </p:nvPr>
        </p:nvSpPr>
        <p:spPr>
          <a:xfrm>
            <a:off x="253566" y="6237050"/>
            <a:ext cx="3256748" cy="369332"/>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wrap="square" anchor="ctr" anchorCtr="0">
            <a:spAutoFit/>
          </a:bodyPr>
          <a:lstStyle>
            <a:lvl1pPr marL="0" indent="0" algn="ctr">
              <a:buNone/>
              <a:defRPr sz="2000"/>
            </a:lvl1pPr>
          </a:lstStyle>
          <a:p>
            <a:pPr lvl="0"/>
            <a:r>
              <a:rPr lang="en-GB" noProof="0"/>
              <a:t>Return to previous screen</a:t>
            </a:r>
          </a:p>
        </p:txBody>
      </p:sp>
      <p:sp>
        <p:nvSpPr>
          <p:cNvPr id="2" name="©">
            <a:extLst>
              <a:ext uri="{FF2B5EF4-FFF2-40B4-BE49-F238E27FC236}">
                <a16:creationId xmlns:a16="http://schemas.microsoft.com/office/drawing/2014/main" id="{B963FE0E-5B26-0E9E-B66E-9C101679E853}"/>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76203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2" name="Placeholder Text">
            <a:extLst>
              <a:ext uri="{FF2B5EF4-FFF2-40B4-BE49-F238E27FC236}">
                <a16:creationId xmlns:a16="http://schemas.microsoft.com/office/drawing/2014/main" id="{82AAA06C-92C9-D164-000E-399C163B4E53}"/>
              </a:ext>
            </a:extLst>
          </p:cNvPr>
          <p:cNvSpPr>
            <a:spLocks noGrp="1"/>
          </p:cNvSpPr>
          <p:nvPr>
            <p:ph type="body" sz="quarter" idx="18"/>
          </p:nvPr>
        </p:nvSpPr>
        <p:spPr>
          <a:xfrm>
            <a:off x="83284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284694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3403676"/>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105251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93840679"/>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8996400" cy="4823057"/>
          </a:xfrm>
          <a:prstGeom prst="rect">
            <a:avLst/>
          </a:prstGeom>
        </p:spPr>
        <p:txBody>
          <a:bodyPr/>
          <a:lstStyle/>
          <a:p>
            <a:endParaRPr lang="en-GB" noProof="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70024753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5040000" cy="4823057"/>
          </a:xfrm>
          <a:prstGeom prst="rect">
            <a:avLst/>
          </a:prstGeom>
        </p:spPr>
        <p:txBody>
          <a:bodyPr/>
          <a:lstStyle/>
          <a:p>
            <a:endParaRPr lang="en-GB" noProof="0"/>
          </a:p>
        </p:txBody>
      </p:sp>
      <p:sp>
        <p:nvSpPr>
          <p:cNvPr id="2" name="Placeholder text">
            <a:extLst>
              <a:ext uri="{FF2B5EF4-FFF2-40B4-BE49-F238E27FC236}">
                <a16:creationId xmlns:a16="http://schemas.microsoft.com/office/drawing/2014/main" id="{535968F3-3B1A-A64D-2D67-EE295582196D}"/>
              </a:ext>
            </a:extLst>
          </p:cNvPr>
          <p:cNvSpPr>
            <a:spLocks noGrp="1"/>
          </p:cNvSpPr>
          <p:nvPr>
            <p:ph type="body" sz="quarter" idx="18"/>
          </p:nvPr>
        </p:nvSpPr>
        <p:spPr>
          <a:xfrm>
            <a:off x="5664650" y="1783325"/>
            <a:ext cx="3600000" cy="1379178"/>
          </a:xfrm>
          <a:prstGeom prst="rect">
            <a:avLst/>
          </a:prstGeom>
          <a:noFill/>
        </p:spPr>
        <p:txBody>
          <a:bodyPr wrap="square" lIns="180000" tIns="180000" rIns="180000" bIns="18000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13346594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31.sv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33.sv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theme" Target="../theme/theme1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37.svg"/><Relationship Id="rId4" Type="http://schemas.openxmlformats.org/officeDocument/2006/relationships/slideLayout" Target="../slideLayouts/slideLayout49.xml"/><Relationship Id="rId9" Type="http://schemas.openxmlformats.org/officeDocument/2006/relationships/image" Target="../media/image3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52.xml"/><Relationship Id="rId5" Type="http://schemas.openxmlformats.org/officeDocument/2006/relationships/image" Target="../media/image39.svg"/><Relationship Id="rId4" Type="http://schemas.openxmlformats.org/officeDocument/2006/relationships/image" Target="../media/image3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10.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9.svg"/><Relationship Id="rId4" Type="http://schemas.openxmlformats.org/officeDocument/2006/relationships/slideLayout" Target="../slideLayouts/slideLayout16.xml"/><Relationship Id="rId9"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1.svg"/><Relationship Id="rId4" Type="http://schemas.openxmlformats.org/officeDocument/2006/relationships/slideLayout" Target="../slideLayouts/slideLayout22.xml"/><Relationship Id="rId9" Type="http://schemas.openxmlformats.org/officeDocument/2006/relationships/image" Target="../media/image20.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theme" Target="../theme/theme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3.svg"/><Relationship Id="rId4" Type="http://schemas.openxmlformats.org/officeDocument/2006/relationships/slideLayout" Target="../slideLayouts/slideLayout28.xml"/><Relationship Id="rId9" Type="http://schemas.openxmlformats.org/officeDocument/2006/relationships/image" Target="../media/image2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5.sv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9.svg"/><Relationship Id="rId4" Type="http://schemas.openxmlformats.org/officeDocument/2006/relationships/slideLayout" Target="../slideLayouts/slideLayout37.xml"/><Relationship Id="rId9"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OUP Image">
            <a:extLst>
              <a:ext uri="{FF2B5EF4-FFF2-40B4-BE49-F238E27FC236}">
                <a16:creationId xmlns:a16="http://schemas.microsoft.com/office/drawing/2014/main" id="{0FB0B837-7629-9E0E-5011-4750527325AD}"/>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11" name="Rectangle 10">
              <a:extLst>
                <a:ext uri="{FF2B5EF4-FFF2-40B4-BE49-F238E27FC236}">
                  <a16:creationId xmlns:a16="http://schemas.microsoft.com/office/drawing/2014/main" id="{A4382D89-9DC5-F200-4F70-F1E284B1C9A1}"/>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011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4C80EDC-BB4F-EB8C-2ABF-C7E95F5AF54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3064" y="1928724"/>
              <a:ext cx="8545873" cy="3000551"/>
            </a:xfrm>
            <a:prstGeom prst="rect">
              <a:avLst/>
            </a:prstGeom>
          </p:spPr>
        </p:pic>
      </p:grpSp>
    </p:spTree>
    <p:extLst>
      <p:ext uri="{BB962C8B-B14F-4D97-AF65-F5344CB8AC3E}">
        <p14:creationId xmlns:p14="http://schemas.microsoft.com/office/powerpoint/2010/main" val="2563588227"/>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Banner">
            <a:extLst>
              <a:ext uri="{FF2B5EF4-FFF2-40B4-BE49-F238E27FC236}">
                <a16:creationId xmlns:a16="http://schemas.microsoft.com/office/drawing/2014/main" id="{AF24C1E9-070A-8261-8D13-85F3C55FD0A5}"/>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22" name="Logo">
            <a:extLst>
              <a:ext uri="{FF2B5EF4-FFF2-40B4-BE49-F238E27FC236}">
                <a16:creationId xmlns:a16="http://schemas.microsoft.com/office/drawing/2014/main" id="{9FE96B5F-DE01-6EA4-F46A-5EDDFC02AD43}"/>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6088D6F7-D49F-134A-9533-07E8F47933E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968437579"/>
      </p:ext>
    </p:extLst>
  </p:cSld>
  <p:clrMap bg1="lt1" tx1="dk1" bg2="lt2" tx2="dk2" accent1="accent1" accent2="accent2" accent3="accent3" accent4="accent4" accent5="accent5" accent6="accent6" hlink="hlink" folHlink="folHlink"/>
  <p:sldLayoutIdLst>
    <p:sldLayoutId id="2147483746" r:id="rId1"/>
    <p:sldLayoutId id="2147483762" r:id="rId2"/>
    <p:sldLayoutId id="21474838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Banner">
            <a:extLst>
              <a:ext uri="{FF2B5EF4-FFF2-40B4-BE49-F238E27FC236}">
                <a16:creationId xmlns:a16="http://schemas.microsoft.com/office/drawing/2014/main" id="{1EB07207-F054-FEA1-D237-3928F4084AE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9" name="Logo">
            <a:extLst>
              <a:ext uri="{FF2B5EF4-FFF2-40B4-BE49-F238E27FC236}">
                <a16:creationId xmlns:a16="http://schemas.microsoft.com/office/drawing/2014/main" id="{C6AD1E76-2954-212A-A6EB-6517BCA46E78}"/>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19699" y="260350"/>
            <a:ext cx="1102428" cy="420859"/>
          </a:xfrm>
          <a:prstGeom prst="rect">
            <a:avLst/>
          </a:prstGeom>
          <a:noFill/>
          <a:ln>
            <a:noFill/>
          </a:ln>
        </p:spPr>
      </p:pic>
      <p:pic>
        <p:nvPicPr>
          <p:cNvPr id="3" name="Graphic 2">
            <a:extLst>
              <a:ext uri="{FF2B5EF4-FFF2-40B4-BE49-F238E27FC236}">
                <a16:creationId xmlns:a16="http://schemas.microsoft.com/office/drawing/2014/main" id="{4EBEDB0D-ADD0-4C85-59FF-5188C703025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2756"/>
            <a:ext cx="504000" cy="504000"/>
          </a:xfrm>
          <a:prstGeom prst="rect">
            <a:avLst/>
          </a:prstGeom>
        </p:spPr>
      </p:pic>
    </p:spTree>
    <p:extLst>
      <p:ext uri="{BB962C8B-B14F-4D97-AF65-F5344CB8AC3E}">
        <p14:creationId xmlns:p14="http://schemas.microsoft.com/office/powerpoint/2010/main" val="2715894962"/>
      </p:ext>
    </p:extLst>
  </p:cSld>
  <p:clrMap bg1="lt1" tx1="dk1" bg2="lt2" tx2="dk2" accent1="accent1" accent2="accent2" accent3="accent3" accent4="accent4" accent5="accent5" accent6="accent6" hlink="hlink" folHlink="folHlink"/>
  <p:sldLayoutIdLst>
    <p:sldLayoutId id="2147483761" r:id="rId1"/>
    <p:sldLayoutId id="2147483748" r:id="rId2"/>
    <p:sldLayoutId id="21474838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anner">
            <a:extLst>
              <a:ext uri="{FF2B5EF4-FFF2-40B4-BE49-F238E27FC236}">
                <a16:creationId xmlns:a16="http://schemas.microsoft.com/office/drawing/2014/main" id="{37098CEA-538C-7224-A033-B5CFF898720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674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31" name="Logo">
            <a:extLst>
              <a:ext uri="{FF2B5EF4-FFF2-40B4-BE49-F238E27FC236}">
                <a16:creationId xmlns:a16="http://schemas.microsoft.com/office/drawing/2014/main" id="{1DEA3CDD-463F-AA4B-4D4B-B4571C683262}"/>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19696" y="260350"/>
            <a:ext cx="1102428" cy="420859"/>
          </a:xfrm>
          <a:prstGeom prst="rect">
            <a:avLst/>
          </a:prstGeom>
          <a:noFill/>
          <a:ln>
            <a:noFill/>
          </a:ln>
        </p:spPr>
      </p:pic>
      <p:pic>
        <p:nvPicPr>
          <p:cNvPr id="5" name="Graphic 4">
            <a:extLst>
              <a:ext uri="{FF2B5EF4-FFF2-40B4-BE49-F238E27FC236}">
                <a16:creationId xmlns:a16="http://schemas.microsoft.com/office/drawing/2014/main" id="{70F0A82F-6B9F-7086-DD99-18447AB4F28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9876" y="260350"/>
            <a:ext cx="504000" cy="504000"/>
          </a:xfrm>
          <a:prstGeom prst="rect">
            <a:avLst/>
          </a:prstGeom>
        </p:spPr>
      </p:pic>
    </p:spTree>
    <p:extLst>
      <p:ext uri="{BB962C8B-B14F-4D97-AF65-F5344CB8AC3E}">
        <p14:creationId xmlns:p14="http://schemas.microsoft.com/office/powerpoint/2010/main" val="27583608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nner">
            <a:extLst>
              <a:ext uri="{FF2B5EF4-FFF2-40B4-BE49-F238E27FC236}">
                <a16:creationId xmlns:a16="http://schemas.microsoft.com/office/drawing/2014/main" id="{F88C66EA-78D0-A397-D0CF-23F5AD56385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5" name="Logo">
            <a:extLst>
              <a:ext uri="{FF2B5EF4-FFF2-40B4-BE49-F238E27FC236}">
                <a16:creationId xmlns:a16="http://schemas.microsoft.com/office/drawing/2014/main" id="{35A6C615-692F-C6A0-C11C-B49E74055D41}"/>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26047" y="260350"/>
            <a:ext cx="1102428" cy="420859"/>
          </a:xfrm>
          <a:prstGeom prst="rect">
            <a:avLst/>
          </a:prstGeom>
          <a:noFill/>
          <a:ln>
            <a:noFill/>
          </a:ln>
        </p:spPr>
      </p:pic>
      <p:pic>
        <p:nvPicPr>
          <p:cNvPr id="8" name="Graphic 7">
            <a:extLst>
              <a:ext uri="{FF2B5EF4-FFF2-40B4-BE49-F238E27FC236}">
                <a16:creationId xmlns:a16="http://schemas.microsoft.com/office/drawing/2014/main" id="{389710A0-7DD5-231E-FC49-5EF346EBBB9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301674788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5"/>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8">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8">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8">
              <a:alphaModFix/>
            </a:blip>
            <a:srcRect l="43473" t="34552" r="38755" b="31849"/>
            <a:stretch/>
          </p:blipFill>
          <p:spPr>
            <a:xfrm>
              <a:off x="5448473" y="4310315"/>
              <a:ext cx="796015" cy="845919"/>
            </a:xfrm>
            <a:prstGeom prst="rect">
              <a:avLst/>
            </a:prstGeom>
            <a:noFill/>
            <a:ln>
              <a:noFill/>
            </a:ln>
          </p:spPr>
        </p:pic>
      </p:grpSp>
    </p:spTree>
    <p:extLst>
      <p:ext uri="{BB962C8B-B14F-4D97-AF65-F5344CB8AC3E}">
        <p14:creationId xmlns:p14="http://schemas.microsoft.com/office/powerpoint/2010/main" val="1150043302"/>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Numicon logo">
            <a:extLst>
              <a:ext uri="{FF2B5EF4-FFF2-40B4-BE49-F238E27FC236}">
                <a16:creationId xmlns:a16="http://schemas.microsoft.com/office/drawing/2014/main" id="{21D730F9-BE86-A063-037F-3018A1B9C180}"/>
              </a:ext>
              <a:ext uri="{C183D7F6-B498-43B3-948B-1728B52AA6E4}">
                <adec:decorative xmlns:adec="http://schemas.microsoft.com/office/drawing/2017/decorative" val="1"/>
              </a:ext>
            </a:extLst>
          </p:cNvPr>
          <p:cNvPicPr preferRelativeResize="0"/>
          <p:nvPr userDrawn="1"/>
        </p:nvPicPr>
        <p:blipFill rotWithShape="1">
          <a:blip r:embed="rId6">
            <a:alphaModFix/>
          </a:blip>
          <a:srcRect/>
          <a:stretch/>
        </p:blipFill>
        <p:spPr>
          <a:xfrm>
            <a:off x="10830832" y="260350"/>
            <a:ext cx="1102428" cy="420859"/>
          </a:xfrm>
          <a:prstGeom prst="rect">
            <a:avLst/>
          </a:prstGeom>
          <a:noFill/>
          <a:ln>
            <a:noFill/>
          </a:ln>
        </p:spPr>
      </p:pic>
      <p:sp>
        <p:nvSpPr>
          <p:cNvPr id="2" name="©">
            <a:extLst>
              <a:ext uri="{FF2B5EF4-FFF2-40B4-BE49-F238E27FC236}">
                <a16:creationId xmlns:a16="http://schemas.microsoft.com/office/drawing/2014/main" id="{BA65C7F4-3830-F5D4-C003-E4E40C789A2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26101895"/>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8"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nner">
            <a:extLst>
              <a:ext uri="{FF2B5EF4-FFF2-40B4-BE49-F238E27FC236}">
                <a16:creationId xmlns:a16="http://schemas.microsoft.com/office/drawing/2014/main" id="{BFAA37C3-F6F8-D921-3F92-24418E0F159D}"/>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7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6EBD224B-06F1-94DA-1981-E11D41D476EA}"/>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2762662965"/>
      </p:ext>
    </p:extLst>
  </p:cSld>
  <p:clrMap bg1="lt1" tx1="dk1" bg2="lt2" tx2="dk2" accent1="accent1" accent2="accent2" accent3="accent3" accent4="accent4" accent5="accent5" accent6="accent6" hlink="hlink" folHlink="folHlink"/>
  <p:sldLayoutIdLst>
    <p:sldLayoutId id="2147483798" r:id="rId1"/>
    <p:sldLayoutId id="2147483802" r:id="rId2"/>
    <p:sldLayoutId id="2147483730" r:id="rId3"/>
    <p:sldLayoutId id="2147483804" r:id="rId4"/>
    <p:sldLayoutId id="21474838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anner">
            <a:extLst>
              <a:ext uri="{FF2B5EF4-FFF2-40B4-BE49-F238E27FC236}">
                <a16:creationId xmlns:a16="http://schemas.microsoft.com/office/drawing/2014/main" id="{61439E58-12E6-E803-8BDE-675CA13B3B7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Logo">
            <a:extLst>
              <a:ext uri="{FF2B5EF4-FFF2-40B4-BE49-F238E27FC236}">
                <a16:creationId xmlns:a16="http://schemas.microsoft.com/office/drawing/2014/main" id="{E888AFF3-9CC9-6322-29C8-70B7E6778F63}"/>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30832" y="260350"/>
            <a:ext cx="1102428" cy="420859"/>
          </a:xfrm>
          <a:prstGeom prst="rect">
            <a:avLst/>
          </a:prstGeom>
          <a:noFill/>
          <a:ln>
            <a:noFill/>
          </a:ln>
        </p:spPr>
      </p:pic>
      <p:pic>
        <p:nvPicPr>
          <p:cNvPr id="4" name="Graphic 3">
            <a:extLst>
              <a:ext uri="{FF2B5EF4-FFF2-40B4-BE49-F238E27FC236}">
                <a16:creationId xmlns:a16="http://schemas.microsoft.com/office/drawing/2014/main" id="{D9BAF02F-A708-35CF-6448-E7D06A2BED9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70488666"/>
      </p:ext>
    </p:extLst>
  </p:cSld>
  <p:clrMap bg1="lt1" tx1="dk1" bg2="lt2" tx2="dk2" accent1="accent1" accent2="accent2" accent3="accent3" accent4="accent4" accent5="accent5" accent6="accent6" hlink="hlink" folHlink="folHlink"/>
  <p:sldLayoutIdLst>
    <p:sldLayoutId id="2147483736" r:id="rId1"/>
    <p:sldLayoutId id="2147483732" r:id="rId2"/>
    <p:sldLayoutId id="2147483760" r:id="rId3"/>
    <p:sldLayoutId id="2147483733" r:id="rId4"/>
    <p:sldLayoutId id="2147483734" r:id="rId5"/>
    <p:sldLayoutId id="21474837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Banner">
            <a:extLst>
              <a:ext uri="{FF2B5EF4-FFF2-40B4-BE49-F238E27FC236}">
                <a16:creationId xmlns:a16="http://schemas.microsoft.com/office/drawing/2014/main" id="{3835D3BF-022D-4899-CDA5-8009B6B6A060}"/>
              </a:ext>
              <a:ext uri="{C183D7F6-B498-43B3-948B-1728B52AA6E4}">
                <adec:decorative xmlns:adec="http://schemas.microsoft.com/office/drawing/2017/decorative" val="1"/>
              </a:ext>
            </a:extLst>
          </p:cNvPr>
          <p:cNvSpPr/>
          <p:nvPr userDrawn="1"/>
        </p:nvSpPr>
        <p:spPr>
          <a:xfrm>
            <a:off x="0" y="-1453"/>
            <a:ext cx="12192000" cy="78968"/>
          </a:xfrm>
          <a:prstGeom prst="rect">
            <a:avLst/>
          </a:prstGeom>
          <a:solidFill>
            <a:srgbClr val="B4D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03628ADC-44CB-BE32-01DC-C981911865B6}"/>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9BB43CD9-A341-140E-5F32-6A51A7F504CE}"/>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239043011"/>
      </p:ext>
    </p:extLst>
  </p:cSld>
  <p:clrMap bg1="lt1" tx1="dk1" bg2="lt2" tx2="dk2" accent1="accent1" accent2="accent2" accent3="accent3" accent4="accent4" accent5="accent5" accent6="accent6" hlink="hlink" folHlink="folHlink"/>
  <p:sldLayoutIdLst>
    <p:sldLayoutId id="2147483759" r:id="rId1"/>
    <p:sldLayoutId id="2147483763" r:id="rId2"/>
    <p:sldLayoutId id="2147483765" r:id="rId3"/>
    <p:sldLayoutId id="2147483764" r:id="rId4"/>
    <p:sldLayoutId id="2147483766" r:id="rId5"/>
    <p:sldLayoutId id="21474837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Banner">
            <a:extLst>
              <a:ext uri="{FF2B5EF4-FFF2-40B4-BE49-F238E27FC236}">
                <a16:creationId xmlns:a16="http://schemas.microsoft.com/office/drawing/2014/main" id="{8414C22E-FE2C-1783-E691-914BB65A6EE9}"/>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DB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7" name="Logo">
            <a:extLst>
              <a:ext uri="{FF2B5EF4-FFF2-40B4-BE49-F238E27FC236}">
                <a16:creationId xmlns:a16="http://schemas.microsoft.com/office/drawing/2014/main" id="{CE100E47-59D3-80BF-16A1-EECB8486055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57199"/>
            <a:ext cx="1102428" cy="420859"/>
          </a:xfrm>
          <a:prstGeom prst="rect">
            <a:avLst/>
          </a:prstGeom>
          <a:noFill/>
          <a:ln>
            <a:noFill/>
          </a:ln>
        </p:spPr>
      </p:pic>
      <p:pic>
        <p:nvPicPr>
          <p:cNvPr id="3" name="Graphic 2">
            <a:extLst>
              <a:ext uri="{FF2B5EF4-FFF2-40B4-BE49-F238E27FC236}">
                <a16:creationId xmlns:a16="http://schemas.microsoft.com/office/drawing/2014/main" id="{2C32C1C7-B8DA-8683-F552-F57075FE003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57199"/>
            <a:ext cx="504000" cy="504000"/>
          </a:xfrm>
          <a:prstGeom prst="rect">
            <a:avLst/>
          </a:prstGeom>
        </p:spPr>
      </p:pic>
    </p:spTree>
    <p:extLst>
      <p:ext uri="{BB962C8B-B14F-4D97-AF65-F5344CB8AC3E}">
        <p14:creationId xmlns:p14="http://schemas.microsoft.com/office/powerpoint/2010/main" val="15831146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nner">
            <a:extLst>
              <a:ext uri="{FF2B5EF4-FFF2-40B4-BE49-F238E27FC236}">
                <a16:creationId xmlns:a16="http://schemas.microsoft.com/office/drawing/2014/main" id="{753FD229-8AB1-4153-98CB-AC6E373E694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B3C36"/>
              </a:highlight>
              <a:latin typeface="Calibri" panose="020F0502020204030204" pitchFamily="34" charset="0"/>
              <a:cs typeface="Calibri" panose="020F0502020204030204" pitchFamily="34" charset="0"/>
            </a:endParaRPr>
          </a:p>
        </p:txBody>
      </p:sp>
      <p:pic>
        <p:nvPicPr>
          <p:cNvPr id="10" name="Logo">
            <a:extLst>
              <a:ext uri="{FF2B5EF4-FFF2-40B4-BE49-F238E27FC236}">
                <a16:creationId xmlns:a16="http://schemas.microsoft.com/office/drawing/2014/main" id="{9C652FDC-A3AB-4554-A675-9859F716D02D}"/>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C3CC7069-46A6-B613-4D7F-0A40114B64D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2942745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Banner">
            <a:extLst>
              <a:ext uri="{FF2B5EF4-FFF2-40B4-BE49-F238E27FC236}">
                <a16:creationId xmlns:a16="http://schemas.microsoft.com/office/drawing/2014/main" id="{65A77553-4624-150B-4CC1-0D56E53ADB5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A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B3C36"/>
              </a:highlight>
              <a:latin typeface="Calibri" panose="020F0502020204030204" pitchFamily="34" charset="0"/>
              <a:cs typeface="Calibri" panose="020F0502020204030204" pitchFamily="34" charset="0"/>
            </a:endParaRPr>
          </a:p>
        </p:txBody>
      </p:sp>
      <p:pic>
        <p:nvPicPr>
          <p:cNvPr id="11" name="Logo">
            <a:extLst>
              <a:ext uri="{FF2B5EF4-FFF2-40B4-BE49-F238E27FC236}">
                <a16:creationId xmlns:a16="http://schemas.microsoft.com/office/drawing/2014/main" id="{AE1B921F-7B45-CCEE-ED2E-2B9018DD23C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793046" y="260350"/>
            <a:ext cx="1102428" cy="420859"/>
          </a:xfrm>
          <a:prstGeom prst="rect">
            <a:avLst/>
          </a:prstGeom>
          <a:noFill/>
          <a:ln>
            <a:noFill/>
          </a:ln>
        </p:spPr>
      </p:pic>
      <p:pic>
        <p:nvPicPr>
          <p:cNvPr id="3" name="Graphic 2">
            <a:extLst>
              <a:ext uri="{FF2B5EF4-FFF2-40B4-BE49-F238E27FC236}">
                <a16:creationId xmlns:a16="http://schemas.microsoft.com/office/drawing/2014/main" id="{8B678930-0B07-8A11-9240-197965AF58F6}"/>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30835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youtu.be/QxWzJVzUMMo" TargetMode="External"/><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55.png"/><Relationship Id="rId11" Type="http://schemas.openxmlformats.org/officeDocument/2006/relationships/image" Target="../media/image48.svg"/><Relationship Id="rId5" Type="http://schemas.openxmlformats.org/officeDocument/2006/relationships/image" Target="../media/image59.png"/><Relationship Id="rId10" Type="http://schemas.openxmlformats.org/officeDocument/2006/relationships/image" Target="../media/image47.png"/><Relationship Id="rId4" Type="http://schemas.openxmlformats.org/officeDocument/2006/relationships/hyperlink" Target="https://www.oxfordowl.co.uk/api/interactives/48836.html" TargetMode="External"/><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48.svg"/><Relationship Id="rId4" Type="http://schemas.openxmlformats.org/officeDocument/2006/relationships/image" Target="../media/image570.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image" Target="../media/image67.png"/><Relationship Id="rId12" Type="http://schemas.openxmlformats.org/officeDocument/2006/relationships/image" Target="../media/image48.sv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64.png"/><Relationship Id="rId11" Type="http://schemas.openxmlformats.org/officeDocument/2006/relationships/image" Target="../media/image47.png"/><Relationship Id="rId5" Type="http://schemas.openxmlformats.org/officeDocument/2006/relationships/image" Target="../media/image63.png"/><Relationship Id="rId10" Type="http://schemas.openxmlformats.org/officeDocument/2006/relationships/image" Target="../media/image70.svg"/><Relationship Id="rId4" Type="http://schemas.openxmlformats.org/officeDocument/2006/relationships/image" Target="../media/image620.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660.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75.sv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48.svg"/><Relationship Id="rId2" Type="http://schemas.openxmlformats.org/officeDocument/2006/relationships/notesSlide" Target="../notesSlides/notesSlide17.xml"/><Relationship Id="rId1" Type="http://schemas.openxmlformats.org/officeDocument/2006/relationships/slideLayout" Target="../slideLayouts/slideLayout47.xml"/><Relationship Id="rId6" Type="http://schemas.openxmlformats.org/officeDocument/2006/relationships/image" Target="../media/image47.png"/><Relationship Id="rId5" Type="http://schemas.openxmlformats.org/officeDocument/2006/relationships/image" Target="../media/image78.sv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oxfordowl.co.uk/direct-link/numicon-essentials-menu/curriculum-guides?utf8=%E2%9C%93&amp;tab=resources&amp;query=Ready%20to%20Progress%20Mapping%20guide" TargetMode="External"/><Relationship Id="rId13" Type="http://schemas.openxmlformats.org/officeDocument/2006/relationships/hyperlink" Target="https://www.oxfordowl.co.uk/direct-link/curriculum-guides?utf8=%E2%9C%93&amp;tab=resources&amp;query=&amp;curriculum_maths%5B%5D=England" TargetMode="External"/><Relationship Id="rId3" Type="http://schemas.openxmlformats.org/officeDocument/2006/relationships/hyperlink" Target="https://www.oxfordowl.co.uk/direct-link/numicon-essentials-menu/curriculum-guides?utf8=%E2%9C%93&amp;tab=resources&amp;query=White%20Rose%20Mapping%20guide" TargetMode="External"/><Relationship Id="rId7" Type="http://schemas.openxmlformats.org/officeDocument/2006/relationships/hyperlink" Target="https://www.oxfordowl.co.uk/direct-link/numicon-essentials-menu/curriculum-guides?utf8=%E2%9C%93&amp;tab=resources&amp;query=Primary%20Years%20Programme%20of%20the%20IB%20Mapping%20guide" TargetMode="External"/><Relationship Id="rId12" Type="http://schemas.openxmlformats.org/officeDocument/2006/relationships/hyperlink" Target="https://www.oxfordowl.co.uk/direct-link/numicon-essentials-menu/curriculum-guides?utf8=%E2%9C%93&amp;tab=resources&amp;query=%20Curriculum%20for%20Wales%20Mapping%20guide" TargetMode="External"/><Relationship Id="rId2" Type="http://schemas.openxmlformats.org/officeDocument/2006/relationships/notesSlide" Target="../notesSlides/notesSlide4.xml"/><Relationship Id="rId16" Type="http://schemas.openxmlformats.org/officeDocument/2006/relationships/hyperlink" Target="https://www.oxfordowl.co.uk/contents/49949/" TargetMode="External"/><Relationship Id="rId1" Type="http://schemas.openxmlformats.org/officeDocument/2006/relationships/slideLayout" Target="../slideLayouts/slideLayout5.xml"/><Relationship Id="rId6" Type="http://schemas.openxmlformats.org/officeDocument/2006/relationships/hyperlink" Target="https://www.oxfordowl.co.uk/direct-link/curriculum-guides?utf8=%E2%9C%93&amp;tab=resources&amp;query=&amp;curriculum_maths%5B%5D=Oxford%20International%20Curriculum" TargetMode="External"/><Relationship Id="rId11" Type="http://schemas.openxmlformats.org/officeDocument/2006/relationships/hyperlink" Target="https://www.oxfordowl.co.uk/direct-link/curriculum-guides?utf8=%E2%9C%93&amp;tab=resources&amp;query=&amp;curriculum_maths%5B%5D=Te%C2%A0Mataiaho" TargetMode="External"/><Relationship Id="rId5" Type="http://schemas.openxmlformats.org/officeDocument/2006/relationships/hyperlink" Target="https://www.oxfordowl.co.uk/direct-link/numicon-essentials-menu/curriculum-guides?utf8=%E2%9C%93&amp;tab=resources&amp;query=Numicon%20Mapping%20guide" TargetMode="External"/><Relationship Id="rId15" Type="http://schemas.openxmlformats.org/officeDocument/2006/relationships/image" Target="../media/image40.png"/><Relationship Id="rId10" Type="http://schemas.openxmlformats.org/officeDocument/2006/relationships/hyperlink" Target="https://www.oxfordowl.co.uk/direct-link/numicon-essentials-menu/curriculum-guides?utf8=%E2%9C%93&amp;tab=resources&amp;query=%20Scotland%20Curriculum%20for%20Excellence%20Mapping%20guide" TargetMode="External"/><Relationship Id="rId4" Type="http://schemas.openxmlformats.org/officeDocument/2006/relationships/hyperlink" Target="https://www.oxfordowl.co.uk/direct-link/numicon-essentials-menu/curriculum-guides?utf8=%E2%9C%93&amp;tab=resources&amp;query=%20Northern%20Ireland%20Curriculum%20Mapping%20guide" TargetMode="External"/><Relationship Id="rId9" Type="http://schemas.openxmlformats.org/officeDocument/2006/relationships/hyperlink" Target="https://www.oxfordowl.co.uk/direct-link/numicon-essentials-menu/curriculum-guides?utf8=%E2%9C%93&amp;tab=resources&amp;query=%20Republic%20of%20Ireland%20Curriculum%20Mapping%20guide" TargetMode="External"/><Relationship Id="rId14" Type="http://schemas.openxmlformats.org/officeDocument/2006/relationships/hyperlink" Target="https://www.oxfordowl.co.uk/direct-link/numicon-essentials-menu/curriculum-guides?utf8=%E2%9C%93&amp;tab=resources&amp;query=NCETM%20Mapping%20gui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oxfordowl.co.uk/contents/48909/"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hyperlink" Target="https://www.oxfordowl.co.uk/contents/4852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1.png"/><Relationship Id="rId7"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48.svg"/><Relationship Id="rId5" Type="http://schemas.openxmlformats.org/officeDocument/2006/relationships/image" Target="../media/image50.svg"/><Relationship Id="rId10"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youtu.be/vQn2owC05b8" TargetMode="External"/><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48.svg"/><Relationship Id="rId4" Type="http://schemas.openxmlformats.org/officeDocument/2006/relationships/hyperlink" Target="https://www.oxfordowl.co.uk/api/interactives/48827.html" TargetMode="External"/><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FF4D0B-7341-6433-2344-6648D1BB705A}"/>
              </a:ext>
            </a:extLst>
          </p:cNvPr>
          <p:cNvSpPr>
            <a:spLocks noGrp="1"/>
          </p:cNvSpPr>
          <p:nvPr>
            <p:ph type="title"/>
          </p:nvPr>
        </p:nvSpPr>
        <p:spPr/>
        <p:txBody>
          <a:bodyPr/>
          <a:lstStyle/>
          <a:p>
            <a:r>
              <a:rPr lang="en-US"/>
              <a:t>© Oxford University Press 2024</a:t>
            </a:r>
          </a:p>
        </p:txBody>
      </p:sp>
    </p:spTree>
    <p:extLst>
      <p:ext uri="{BB962C8B-B14F-4D97-AF65-F5344CB8AC3E}">
        <p14:creationId xmlns:p14="http://schemas.microsoft.com/office/powerpoint/2010/main" val="6945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06682-9119-F167-56F5-B1D64582D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31E5C-58B6-3D46-3766-023412F8FA32}"/>
              </a:ext>
            </a:extLst>
          </p:cNvPr>
          <p:cNvSpPr>
            <a:spLocks noGrp="1"/>
          </p:cNvSpPr>
          <p:nvPr>
            <p:ph type="title"/>
          </p:nvPr>
        </p:nvSpPr>
        <p:spPr/>
        <p:txBody>
          <a:bodyPr/>
          <a:lstStyle/>
          <a:p>
            <a:r>
              <a:rPr lang="en-GB"/>
              <a:t>Teach: I do (2)</a:t>
            </a:r>
          </a:p>
        </p:txBody>
      </p:sp>
      <p:sp>
        <p:nvSpPr>
          <p:cNvPr id="8" name="Text Placeholder 7">
            <a:extLst>
              <a:ext uri="{FF2B5EF4-FFF2-40B4-BE49-F238E27FC236}">
                <a16:creationId xmlns:a16="http://schemas.microsoft.com/office/drawing/2014/main" id="{14DE4996-B8F2-4C9C-C864-D868F2570065}"/>
              </a:ext>
            </a:extLst>
          </p:cNvPr>
          <p:cNvSpPr>
            <a:spLocks noGrp="1"/>
          </p:cNvSpPr>
          <p:nvPr>
            <p:ph type="body" sz="quarter" idx="20"/>
          </p:nvPr>
        </p:nvSpPr>
        <p:spPr/>
        <p:txBody>
          <a:bodyPr lIns="91440" tIns="45720" rIns="91440" bIns="45720" anchor="ctr" anchorCtr="0"/>
          <a:lstStyle/>
          <a:p>
            <a:r>
              <a:rPr lang="en-GB" dirty="0">
                <a:solidFill>
                  <a:srgbClr val="011E41"/>
                </a:solidFill>
                <a:hlinkClick r:id="rId3">
                  <a:extLst>
                    <a:ext uri="{A12FA001-AC4F-418D-AE19-62706E023703}">
                      <ahyp:hlinkClr xmlns:ahyp="http://schemas.microsoft.com/office/drawing/2018/hyperlinkcolor" val="tx"/>
                    </a:ext>
                  </a:extLst>
                </a:hlinkClick>
              </a:rPr>
              <a:t>Video demo</a:t>
            </a:r>
            <a:endParaRPr lang="en-GB" dirty="0">
              <a:solidFill>
                <a:srgbClr val="011E41"/>
              </a:solidFill>
              <a:hlinkClick r:id="rId4">
                <a:extLst>
                  <a:ext uri="{A12FA001-AC4F-418D-AE19-62706E023703}">
                    <ahyp:hlinkClr xmlns:ahyp="http://schemas.microsoft.com/office/drawing/2018/hyperlinkcolor" val="tx"/>
                  </a:ext>
                </a:extLst>
              </a:hlinkClick>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4FF6431-FA58-486A-8D1B-C1F1E54D32FD}"/>
                  </a:ext>
                </a:extLst>
              </p:cNvPr>
              <p:cNvSpPr>
                <a:spLocks noGrp="1"/>
              </p:cNvSpPr>
              <p:nvPr>
                <p:ph type="body" sz="quarter" idx="11"/>
              </p:nvPr>
            </p:nvSpPr>
            <p:spPr>
              <a:xfrm>
                <a:off x="263525" y="1051200"/>
                <a:ext cx="9058278" cy="1331198"/>
              </a:xfrm>
            </p:spPr>
            <p:txBody>
              <a:bodyPr/>
              <a:lstStyle/>
              <a:p>
                <a:r>
                  <a:rPr lang="en-GB" dirty="0"/>
                  <a:t>Tia decides to put sprinkles on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0" smtClean="0">
                        <a:latin typeface="Cambria Math" panose="02040503050406030204" pitchFamily="18" charset="0"/>
                      </a:rPr>
                      <m:t> </m:t>
                    </m:r>
                  </m:oMath>
                </a14:m>
                <a:r>
                  <a:rPr lang="en-GB" dirty="0"/>
                  <a:t>of the brownies with pink icing. </a:t>
                </a:r>
              </a:p>
              <a:p>
                <a:r>
                  <a:rPr lang="en-GB" dirty="0"/>
                  <a:t>What fraction of the brownies have sprinkles on them?</a:t>
                </a:r>
              </a:p>
            </p:txBody>
          </p:sp>
        </mc:Choice>
        <mc:Fallback xmlns="">
          <p:sp>
            <p:nvSpPr>
              <p:cNvPr id="3" name="Text Placeholder 2">
                <a:extLst>
                  <a:ext uri="{FF2B5EF4-FFF2-40B4-BE49-F238E27FC236}">
                    <a16:creationId xmlns:a16="http://schemas.microsoft.com/office/drawing/2014/main" id="{D4FF6431-FA58-486A-8D1B-C1F1E54D32FD}"/>
                  </a:ext>
                </a:extLst>
              </p:cNvPr>
              <p:cNvSpPr>
                <a:spLocks noGrp="1" noRot="1" noChangeAspect="1" noMove="1" noResize="1" noEditPoints="1" noAdjustHandles="1" noChangeArrowheads="1" noChangeShapeType="1" noTextEdit="1"/>
              </p:cNvSpPr>
              <p:nvPr>
                <p:ph type="body" sz="quarter" idx="11"/>
              </p:nvPr>
            </p:nvSpPr>
            <p:spPr>
              <a:xfrm>
                <a:off x="263525" y="1051200"/>
                <a:ext cx="9058278" cy="1331198"/>
              </a:xfrm>
              <a:blipFill>
                <a:blip r:embed="rId5"/>
                <a:stretch>
                  <a:fillRect l="-1884" b="-11416"/>
                </a:stretch>
              </a:blipFill>
            </p:spPr>
            <p:txBody>
              <a:bodyPr/>
              <a:lstStyle/>
              <a:p>
                <a:r>
                  <a:rPr lang="en-GB">
                    <a:noFill/>
                  </a:rPr>
                  <a:t> </a:t>
                </a:r>
              </a:p>
            </p:txBody>
          </p:sp>
        </mc:Fallback>
      </mc:AlternateContent>
      <p:pic>
        <p:nvPicPr>
          <p:cNvPr id="9" name="Picture Placeholder 8" descr="A whole brownie">
            <a:extLst>
              <a:ext uri="{FF2B5EF4-FFF2-40B4-BE49-F238E27FC236}">
                <a16:creationId xmlns:a16="http://schemas.microsoft.com/office/drawing/2014/main" id="{43CA4E2B-1845-78D4-29F2-A49A34FC0EB4}"/>
              </a:ext>
            </a:extLst>
          </p:cNvPr>
          <p:cNvPicPr>
            <a:picLocks noGrp="1" noChangeAspect="1"/>
          </p:cNvPicPr>
          <p:nvPr>
            <p:ph type="pic" sz="quarter" idx="14"/>
          </p:nvPr>
        </p:nvPicPr>
        <p:blipFill>
          <a:blip r:embed="rId6"/>
          <a:stretch>
            <a:fillRect/>
          </a:stretch>
        </p:blipFill>
        <p:spPr>
          <a:xfrm>
            <a:off x="622800" y="3146400"/>
            <a:ext cx="3075099" cy="1734745"/>
          </a:xfrm>
        </p:spPr>
      </p:pic>
      <p:pic>
        <p:nvPicPr>
          <p:cNvPr id="22" name="Picture Placeholder 21" descr="A brownie with half covered in pink icing">
            <a:extLst>
              <a:ext uri="{FF2B5EF4-FFF2-40B4-BE49-F238E27FC236}">
                <a16:creationId xmlns:a16="http://schemas.microsoft.com/office/drawing/2014/main" id="{0B51B59A-1055-517A-5C63-5935442EC745}"/>
              </a:ext>
            </a:extLst>
          </p:cNvPr>
          <p:cNvPicPr>
            <a:picLocks noGrp="1" noChangeAspect="1"/>
          </p:cNvPicPr>
          <p:nvPr>
            <p:ph type="pic" sz="quarter" idx="18"/>
          </p:nvPr>
        </p:nvPicPr>
        <p:blipFill>
          <a:blip r:embed="rId7"/>
          <a:stretch>
            <a:fillRect/>
          </a:stretch>
        </p:blipFill>
        <p:spPr>
          <a:xfrm>
            <a:off x="4557229" y="3143543"/>
            <a:ext cx="3072241" cy="1737602"/>
          </a:xfrm>
        </p:spPr>
      </p:pic>
      <p:pic>
        <p:nvPicPr>
          <p:cNvPr id="32" name="Picture Placeholder 31" descr="A brownie with half covered in pink icing, and two thirds of the pink icing covered in sprinkles">
            <a:extLst>
              <a:ext uri="{FF2B5EF4-FFF2-40B4-BE49-F238E27FC236}">
                <a16:creationId xmlns:a16="http://schemas.microsoft.com/office/drawing/2014/main" id="{57F64A68-DB22-8151-615E-A64B6743B7E2}"/>
              </a:ext>
            </a:extLst>
          </p:cNvPr>
          <p:cNvPicPr>
            <a:picLocks noGrp="1" noChangeAspect="1"/>
          </p:cNvPicPr>
          <p:nvPr>
            <p:ph type="pic" sz="quarter" idx="19"/>
          </p:nvPr>
        </p:nvPicPr>
        <p:blipFill>
          <a:blip r:embed="rId8"/>
          <a:stretch>
            <a:fillRect/>
          </a:stretch>
        </p:blipFill>
        <p:spPr>
          <a:xfrm>
            <a:off x="8488800" y="3146400"/>
            <a:ext cx="3075099" cy="1734745"/>
          </a:xfr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98E3EE4-A39A-86C7-B743-31857F0F2BEE}"/>
                  </a:ext>
                </a:extLst>
              </p:cNvPr>
              <p:cNvSpPr txBox="1">
                <a:spLocks/>
              </p:cNvSpPr>
              <p:nvPr/>
            </p:nvSpPr>
            <p:spPr>
              <a:xfrm>
                <a:off x="8525559" y="1852114"/>
                <a:ext cx="3462291" cy="917944"/>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2</m:t>
                        </m:r>
                      </m:num>
                      <m:den>
                        <m:r>
                          <a:rPr lang="en-US" sz="2800" b="0" i="1" dirty="0" smtClean="0">
                            <a:latin typeface="Cambria Math" panose="02040503050406030204" pitchFamily="18" charset="0"/>
                          </a:rPr>
                          <m:t>3</m:t>
                        </m:r>
                      </m:den>
                    </m:f>
                  </m:oMath>
                </a14:m>
                <a:r>
                  <a:rPr lang="en-GB" sz="2800" dirty="0"/>
                  <a:t> of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r>
                  <a:rPr lang="en-GB" sz="2800" dirty="0"/>
                  <a:t>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0" smtClean="0">
                            <a:latin typeface="Cambria Math" panose="02040503050406030204" pitchFamily="18" charset="0"/>
                          </a:rPr>
                          <m:t>3</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0" smtClean="0">
                            <a:latin typeface="Cambria Math" panose="02040503050406030204" pitchFamily="18" charset="0"/>
                          </a:rPr>
                          <m:t>6</m:t>
                        </m:r>
                      </m:den>
                    </m:f>
                  </m:oMath>
                </a14:m>
                <a:endParaRPr lang="en-GB" sz="2800" dirty="0"/>
              </a:p>
            </p:txBody>
          </p:sp>
        </mc:Choice>
        <mc:Fallback xmlns="">
          <p:sp>
            <p:nvSpPr>
              <p:cNvPr id="5" name="Text Placeholder 2">
                <a:extLst>
                  <a:ext uri="{FF2B5EF4-FFF2-40B4-BE49-F238E27FC236}">
                    <a16:creationId xmlns:a16="http://schemas.microsoft.com/office/drawing/2014/main" id="{998E3EE4-A39A-86C7-B743-31857F0F2BEE}"/>
                  </a:ext>
                </a:extLst>
              </p:cNvPr>
              <p:cNvSpPr txBox="1">
                <a:spLocks noRot="1" noChangeAspect="1" noMove="1" noResize="1" noEditPoints="1" noAdjustHandles="1" noChangeArrowheads="1" noChangeShapeType="1" noTextEdit="1"/>
              </p:cNvSpPr>
              <p:nvPr/>
            </p:nvSpPr>
            <p:spPr>
              <a:xfrm>
                <a:off x="8525559" y="1852114"/>
                <a:ext cx="3462291" cy="917944"/>
              </a:xfrm>
              <a:prstGeom prst="rect">
                <a:avLst/>
              </a:prstGeom>
              <a:blipFill>
                <a:blip r:embed="rId9"/>
                <a:stretch>
                  <a:fillRect l="-176" b="-3333"/>
                </a:stretch>
              </a:blipFill>
            </p:spPr>
            <p:txBody>
              <a:bodyPr/>
              <a:lstStyle/>
              <a:p>
                <a:r>
                  <a:rPr lang="en-GB">
                    <a:noFill/>
                  </a:rPr>
                  <a:t> </a:t>
                </a:r>
              </a:p>
            </p:txBody>
          </p:sp>
        </mc:Fallback>
      </mc:AlternateContent>
      <p:sp>
        <p:nvSpPr>
          <p:cNvPr id="28" name="Text Placeholder 27">
            <a:extLst>
              <a:ext uri="{FF2B5EF4-FFF2-40B4-BE49-F238E27FC236}">
                <a16:creationId xmlns:a16="http://schemas.microsoft.com/office/drawing/2014/main" id="{5F1FF1B2-C5E2-101B-07DF-C83100751D60}"/>
              </a:ext>
            </a:extLst>
          </p:cNvPr>
          <p:cNvSpPr>
            <a:spLocks noGrp="1"/>
          </p:cNvSpPr>
          <p:nvPr>
            <p:ph type="body" sz="quarter" idx="12"/>
          </p:nvPr>
        </p:nvSpPr>
        <p:spPr>
          <a:xfrm>
            <a:off x="262800" y="5500800"/>
            <a:ext cx="5211726" cy="605981"/>
          </a:xfrm>
          <a:prstGeom prst="roundRect">
            <a:avLst/>
          </a:prstGeom>
          <a:solidFill>
            <a:srgbClr val="E4DFED"/>
          </a:solidFill>
        </p:spPr>
        <p:txBody>
          <a:bodyPr/>
          <a:lstStyle/>
          <a:p>
            <a:pPr marL="0" indent="0">
              <a:buNone/>
            </a:pPr>
            <a:r>
              <a:rPr lang="en-GB">
                <a:solidFill>
                  <a:schemeClr val="tx1"/>
                </a:solidFill>
              </a:rPr>
              <a:t>I know that __ of __ is the same as __ × __. </a:t>
            </a:r>
          </a:p>
        </p:txBody>
      </p:sp>
      <p:sp>
        <p:nvSpPr>
          <p:cNvPr id="4" name="Text Placeholder 24" descr="A whole brownie">
            <a:extLst>
              <a:ext uri="{FF2B5EF4-FFF2-40B4-BE49-F238E27FC236}">
                <a16:creationId xmlns:a16="http://schemas.microsoft.com/office/drawing/2014/main" id="{4C0F5690-5C44-8F73-97E5-9637FDED4A92}"/>
              </a:ext>
            </a:extLst>
          </p:cNvPr>
          <p:cNvSpPr txBox="1">
            <a:spLocks/>
          </p:cNvSpPr>
          <p:nvPr/>
        </p:nvSpPr>
        <p:spPr>
          <a:xfrm>
            <a:off x="7353299" y="5255484"/>
            <a:ext cx="4613278" cy="851297"/>
          </a:xfrm>
          <a:prstGeom prst="roundRect">
            <a:avLst/>
          </a:prstGeom>
          <a:solidFill>
            <a:srgbClr val="E4DFED"/>
          </a:solidFill>
        </p:spPr>
        <p:txBody>
          <a:bodyPr wrap="square">
            <a:spAutoFit/>
          </a:bodyPr>
          <a:lstStyle>
            <a:lvl1pPr marL="180000" indent="-180000" algn="l" defTabSz="914400" rtl="0" eaLnBrk="1" latinLnBrk="0" hangingPunct="1">
              <a:lnSpc>
                <a:spcPct val="15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Font typeface="Arial" panose="020B0604020202020204" pitchFamily="34" charset="0"/>
              <a:buNone/>
            </a:pPr>
            <a:r>
              <a:rPr lang="en-GB"/>
              <a:t>When we multiply pairs of fractions, we multiply the … and the …</a:t>
            </a:r>
          </a:p>
        </p:txBody>
      </p:sp>
      <p:pic>
        <p:nvPicPr>
          <p:cNvPr id="11" name="Picture Placeholder 11" descr="Key words">
            <a:extLst>
              <a:ext uri="{FF2B5EF4-FFF2-40B4-BE49-F238E27FC236}">
                <a16:creationId xmlns:a16="http://schemas.microsoft.com/office/drawing/2014/main" id="{5EC4F8D6-6FC9-92EF-80A1-E91E692F2DA9}"/>
              </a:ext>
            </a:extLst>
          </p:cNvPr>
          <p:cNvPicPr>
            <a:picLocks noGrp="1" noChangeAspect="1"/>
          </p:cNvPicPr>
          <p:nvPr>
            <p:ph type="pic" sz="quarter" idx="17"/>
          </p:nvPr>
        </p:nvPicPr>
        <p:blipFill>
          <a:blip r:embed="rId10">
            <a:extLst>
              <a:ext uri="{96DAC541-7B7A-43D3-8B79-37D633B846F1}">
                <asvg:svgBlip xmlns:asvg="http://schemas.microsoft.com/office/drawing/2016/SVG/main" r:embed="rId11"/>
              </a:ext>
            </a:extLst>
          </a:blip>
          <a:srcRect t="220" b="220"/>
          <a:stretch>
            <a:fillRect/>
          </a:stretch>
        </p:blipFill>
        <p:spPr>
          <a:xfrm>
            <a:off x="263525" y="6424613"/>
            <a:ext cx="360363" cy="358775"/>
          </a:xfrm>
        </p:spPr>
      </p:pic>
      <p:sp>
        <p:nvSpPr>
          <p:cNvPr id="10" name="Text Placeholder 9">
            <a:extLst>
              <a:ext uri="{FF2B5EF4-FFF2-40B4-BE49-F238E27FC236}">
                <a16:creationId xmlns:a16="http://schemas.microsoft.com/office/drawing/2014/main" id="{98F188FF-9DFB-C73A-0518-F1F4B8A80488}"/>
              </a:ext>
            </a:extLst>
          </p:cNvPr>
          <p:cNvSpPr>
            <a:spLocks noGrp="1"/>
          </p:cNvSpPr>
          <p:nvPr>
            <p:ph type="body" sz="quarter" idx="16"/>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11610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8C04-1431-C81F-E134-2F0EDDB31B64}"/>
              </a:ext>
            </a:extLst>
          </p:cNvPr>
          <p:cNvSpPr>
            <a:spLocks noGrp="1"/>
          </p:cNvSpPr>
          <p:nvPr>
            <p:ph type="title"/>
          </p:nvPr>
        </p:nvSpPr>
        <p:spPr>
          <a:xfrm>
            <a:off x="891373" y="307050"/>
            <a:ext cx="4680000" cy="415498"/>
          </a:xfrm>
        </p:spPr>
        <p:txBody>
          <a:bodyPr/>
          <a:lstStyle/>
          <a:p>
            <a:r>
              <a:rPr lang="en-GB">
                <a:ea typeface="Calibri"/>
              </a:rPr>
              <a:t>Teach: We do (1)</a:t>
            </a:r>
            <a:endParaRPr lang="en-GB"/>
          </a:p>
        </p:txBody>
      </p:sp>
      <p:pic>
        <p:nvPicPr>
          <p:cNvPr id="10" name="Picture Placeholder 26" descr="Oracy groupings: pairs">
            <a:extLst>
              <a:ext uri="{FF2B5EF4-FFF2-40B4-BE49-F238E27FC236}">
                <a16:creationId xmlns:a16="http://schemas.microsoft.com/office/drawing/2014/main" id="{57961B03-866F-31C8-04A3-16AD4A8620AF}"/>
              </a:ext>
            </a:extLst>
          </p:cNvPr>
          <p:cNvPicPr>
            <a:picLocks noChangeAspect="1"/>
          </p:cNvPicPr>
          <p:nvPr/>
        </p:nvPicPr>
        <p:blipFill>
          <a:blip r:embed="rId3"/>
          <a:stretch>
            <a:fillRect/>
          </a:stretch>
        </p:blipFill>
        <p:spPr>
          <a:xfrm>
            <a:off x="9662400" y="201600"/>
            <a:ext cx="1080000" cy="108000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9DEBDC3-DA2B-499B-D4DF-6AEDB5D55547}"/>
                  </a:ext>
                </a:extLst>
              </p:cNvPr>
              <p:cNvSpPr>
                <a:spLocks noGrp="1"/>
              </p:cNvSpPr>
              <p:nvPr>
                <p:ph type="body" sz="quarter" idx="11"/>
              </p:nvPr>
            </p:nvSpPr>
            <p:spPr>
              <a:xfrm>
                <a:off x="263522" y="1052513"/>
                <a:ext cx="11666011" cy="1521570"/>
              </a:xfrm>
            </p:spPr>
            <p:txBody>
              <a:bodyPr/>
              <a:lstStyle/>
              <a:p>
                <a:r>
                  <a:rPr lang="en-GB"/>
                  <a:t>For a dessert recipe, I need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2</m:t>
                        </m:r>
                      </m:den>
                    </m:f>
                  </m:oMath>
                </a14:m>
                <a:r>
                  <a:rPr lang="en-GB" sz="1800"/>
                  <a:t> </a:t>
                </a:r>
                <a:r>
                  <a:rPr lang="en-GB"/>
                  <a:t>a pot of cream. </a:t>
                </a:r>
              </a:p>
              <a:p>
                <a:pPr>
                  <a:lnSpc>
                    <a:spcPct val="100000"/>
                  </a:lnSpc>
                </a:pPr>
                <a14:m>
                  <m:oMath xmlns:m="http://schemas.openxmlformats.org/officeDocument/2006/math">
                    <m:f>
                      <m:fPr>
                        <m:ctrlPr>
                          <a:rPr lang="en-GB" sz="1800" i="1">
                            <a:latin typeface="Cambria Math" panose="02040503050406030204" pitchFamily="18" charset="0"/>
                          </a:rPr>
                        </m:ctrlPr>
                      </m:fPr>
                      <m:num>
                        <m:r>
                          <a:rPr lang="en-GB" sz="1800">
                            <a:latin typeface="Cambria Math" panose="02040503050406030204" pitchFamily="18" charset="0"/>
                          </a:rPr>
                          <m:t>1</m:t>
                        </m:r>
                      </m:num>
                      <m:den>
                        <m:r>
                          <a:rPr lang="en-GB" sz="1800">
                            <a:latin typeface="Cambria Math" panose="02040503050406030204" pitchFamily="18" charset="0"/>
                          </a:rPr>
                          <m:t>4</m:t>
                        </m:r>
                      </m:den>
                    </m:f>
                  </m:oMath>
                </a14:m>
                <a:r>
                  <a:rPr lang="en-GB" sz="1800">
                    <a:ea typeface="Calibri"/>
                    <a:cs typeface="Calibri"/>
                    <a:sym typeface="Calibri"/>
                  </a:rPr>
                  <a:t> </a:t>
                </a:r>
                <a:r>
                  <a:rPr lang="en-GB">
                    <a:sym typeface="Calibri"/>
                  </a:rPr>
                  <a:t>of the cream will be used for the sauce. </a:t>
                </a:r>
              </a:p>
              <a:p>
                <a:pPr>
                  <a:lnSpc>
                    <a:spcPct val="100000"/>
                  </a:lnSpc>
                </a:pPr>
                <a:r>
                  <a:rPr lang="en-GB">
                    <a:sym typeface="Calibri"/>
                  </a:rPr>
                  <a:t>What fraction of the whole pot of cream will be used for the sauce?</a:t>
                </a:r>
              </a:p>
            </p:txBody>
          </p:sp>
        </mc:Choice>
        <mc:Fallback xmlns="">
          <p:sp>
            <p:nvSpPr>
              <p:cNvPr id="3" name="Text Placeholder 2">
                <a:extLst>
                  <a:ext uri="{FF2B5EF4-FFF2-40B4-BE49-F238E27FC236}">
                    <a16:creationId xmlns:a16="http://schemas.microsoft.com/office/drawing/2014/main" id="{69DEBDC3-DA2B-499B-D4DF-6AEDB5D55547}"/>
                  </a:ext>
                </a:extLst>
              </p:cNvPr>
              <p:cNvSpPr>
                <a:spLocks noGrp="1" noRot="1" noChangeAspect="1" noMove="1" noResize="1" noEditPoints="1" noAdjustHandles="1" noChangeArrowheads="1" noChangeShapeType="1" noTextEdit="1"/>
              </p:cNvSpPr>
              <p:nvPr>
                <p:ph type="body" sz="quarter" idx="11"/>
              </p:nvPr>
            </p:nvSpPr>
            <p:spPr>
              <a:xfrm>
                <a:off x="263522" y="1052513"/>
                <a:ext cx="11666011" cy="1521570"/>
              </a:xfrm>
              <a:blipFill>
                <a:blip r:embed="rId4"/>
                <a:stretch>
                  <a:fillRect l="-1463" b="-10442"/>
                </a:stretch>
              </a:blipFill>
            </p:spPr>
            <p:txBody>
              <a:bodyPr/>
              <a:lstStyle/>
              <a:p>
                <a:r>
                  <a:rPr lang="en-US">
                    <a:noFill/>
                  </a:rPr>
                  <a:t> </a:t>
                </a:r>
              </a:p>
            </p:txBody>
          </p:sp>
        </mc:Fallback>
      </mc:AlternateContent>
      <p:pic>
        <p:nvPicPr>
          <p:cNvPr id="17" name="Picture Placeholder 16" descr="A cream-coloured rectangle">
            <a:extLst>
              <a:ext uri="{FF2B5EF4-FFF2-40B4-BE49-F238E27FC236}">
                <a16:creationId xmlns:a16="http://schemas.microsoft.com/office/drawing/2014/main" id="{AC26E627-E69D-DFBA-4A9A-E0E081B3C110}"/>
              </a:ext>
            </a:extLst>
          </p:cNvPr>
          <p:cNvPicPr>
            <a:picLocks noGrp="1" noChangeAspect="1"/>
          </p:cNvPicPr>
          <p:nvPr>
            <p:ph type="pic" sz="quarter" idx="18"/>
          </p:nvPr>
        </p:nvPicPr>
        <p:blipFill>
          <a:blip r:embed="rId5"/>
          <a:stretch>
            <a:fillRect/>
          </a:stretch>
        </p:blipFill>
        <p:spPr>
          <a:xfrm>
            <a:off x="623523" y="3089515"/>
            <a:ext cx="2535406" cy="1515702"/>
          </a:xfrm>
        </p:spPr>
      </p:pic>
      <p:pic>
        <p:nvPicPr>
          <p:cNvPr id="20" name="Picture Placeholder 19" descr="A rectangle divided in half by a vertical line. The right-hand half is grey. The left-hand half is cream-coloured.">
            <a:extLst>
              <a:ext uri="{FF2B5EF4-FFF2-40B4-BE49-F238E27FC236}">
                <a16:creationId xmlns:a16="http://schemas.microsoft.com/office/drawing/2014/main" id="{44FA26E7-97B3-9791-3DC3-519C94B57B26}"/>
              </a:ext>
            </a:extLst>
          </p:cNvPr>
          <p:cNvPicPr>
            <a:picLocks noGrp="1" noChangeAspect="1"/>
          </p:cNvPicPr>
          <p:nvPr>
            <p:ph type="pic" sz="quarter" idx="19"/>
          </p:nvPr>
        </p:nvPicPr>
        <p:blipFill>
          <a:blip r:embed="rId6"/>
          <a:stretch>
            <a:fillRect/>
          </a:stretch>
        </p:blipFill>
        <p:spPr>
          <a:xfrm>
            <a:off x="4772887" y="3089515"/>
            <a:ext cx="2535406" cy="1515702"/>
          </a:xfrm>
        </p:spPr>
      </p:pic>
      <p:pic>
        <p:nvPicPr>
          <p:cNvPr id="15" name="Picture Placeholder 14" descr="A rectangle divided in half by a vertical line. The right-hand half is grey. The left-hand half is divided into 4 equal parts by 3 horizontal lines; 1 of the 4 parts is cream-coloured, the other 3 are grey.">
            <a:extLst>
              <a:ext uri="{FF2B5EF4-FFF2-40B4-BE49-F238E27FC236}">
                <a16:creationId xmlns:a16="http://schemas.microsoft.com/office/drawing/2014/main" id="{848D6171-BA61-939C-8AB5-ED8836D475D9}"/>
              </a:ext>
            </a:extLst>
          </p:cNvPr>
          <p:cNvPicPr>
            <a:picLocks noGrp="1" noChangeAspect="1"/>
          </p:cNvPicPr>
          <p:nvPr>
            <p:ph type="pic" sz="quarter" idx="14"/>
          </p:nvPr>
        </p:nvPicPr>
        <p:blipFill>
          <a:blip r:embed="rId7"/>
          <a:stretch>
            <a:fillRect/>
          </a:stretch>
        </p:blipFill>
        <p:spPr>
          <a:xfrm>
            <a:off x="8922250" y="3089515"/>
            <a:ext cx="2535406" cy="1515702"/>
          </a:xfrm>
        </p:spPr>
      </p:pic>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0EB9C105-3E0E-744F-7B8D-3781D2197C5F}"/>
                  </a:ext>
                </a:extLst>
              </p:cNvPr>
              <p:cNvSpPr txBox="1">
                <a:spLocks/>
              </p:cNvSpPr>
              <p:nvPr/>
            </p:nvSpPr>
            <p:spPr>
              <a:xfrm>
                <a:off x="8948887" y="1852114"/>
                <a:ext cx="3056841" cy="916598"/>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4</m:t>
                        </m:r>
                      </m:den>
                    </m:f>
                  </m:oMath>
                </a14:m>
                <a:r>
                  <a:rPr lang="en-GB" sz="2800" dirty="0"/>
                  <a:t> of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r>
                  <a:rPr lang="en-GB" sz="2800" dirty="0"/>
                  <a:t>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0" smtClean="0">
                            <a:latin typeface="Cambria Math" panose="02040503050406030204" pitchFamily="18" charset="0"/>
                          </a:rPr>
                          <m:t>4</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0" smtClean="0">
                            <a:latin typeface="Cambria Math" panose="02040503050406030204" pitchFamily="18" charset="0"/>
                          </a:rPr>
                          <m:t>8</m:t>
                        </m:r>
                      </m:den>
                    </m:f>
                  </m:oMath>
                </a14:m>
                <a:endParaRPr lang="en-GB" sz="2800" dirty="0"/>
              </a:p>
            </p:txBody>
          </p:sp>
        </mc:Choice>
        <mc:Fallback xmlns="">
          <p:sp>
            <p:nvSpPr>
              <p:cNvPr id="21" name="Text Placeholder 2">
                <a:extLst>
                  <a:ext uri="{FF2B5EF4-FFF2-40B4-BE49-F238E27FC236}">
                    <a16:creationId xmlns:a16="http://schemas.microsoft.com/office/drawing/2014/main" id="{0EB9C105-3E0E-744F-7B8D-3781D2197C5F}"/>
                  </a:ext>
                </a:extLst>
              </p:cNvPr>
              <p:cNvSpPr txBox="1">
                <a:spLocks noRot="1" noChangeAspect="1" noMove="1" noResize="1" noEditPoints="1" noAdjustHandles="1" noChangeArrowheads="1" noChangeShapeType="1" noTextEdit="1"/>
              </p:cNvSpPr>
              <p:nvPr/>
            </p:nvSpPr>
            <p:spPr>
              <a:xfrm>
                <a:off x="8948887" y="1852114"/>
                <a:ext cx="3056841" cy="916598"/>
              </a:xfrm>
              <a:prstGeom prst="rect">
                <a:avLst/>
              </a:prstGeom>
              <a:blipFill>
                <a:blip r:embed="rId8"/>
                <a:stretch>
                  <a:fillRect l="-200" b="-3333"/>
                </a:stretch>
              </a:blipFill>
            </p:spPr>
            <p:txBody>
              <a:bodyPr/>
              <a:lstStyle/>
              <a:p>
                <a:r>
                  <a:rPr lang="en-GB">
                    <a:noFill/>
                  </a:rPr>
                  <a:t> </a:t>
                </a:r>
              </a:p>
            </p:txBody>
          </p:sp>
        </mc:Fallback>
      </mc:AlternateContent>
      <p:sp>
        <p:nvSpPr>
          <p:cNvPr id="25" name="Text Placeholder 24">
            <a:extLst>
              <a:ext uri="{FF2B5EF4-FFF2-40B4-BE49-F238E27FC236}">
                <a16:creationId xmlns:a16="http://schemas.microsoft.com/office/drawing/2014/main" id="{73669CE8-A369-8D45-1416-1EE2FA8D0E16}"/>
              </a:ext>
            </a:extLst>
          </p:cNvPr>
          <p:cNvSpPr>
            <a:spLocks noGrp="1"/>
          </p:cNvSpPr>
          <p:nvPr>
            <p:ph type="body" sz="quarter" idx="12"/>
          </p:nvPr>
        </p:nvSpPr>
        <p:spPr>
          <a:xfrm>
            <a:off x="263522" y="5502496"/>
            <a:ext cx="5212800" cy="605981"/>
          </a:xfrm>
          <a:prstGeom prst="roundRect">
            <a:avLst/>
          </a:prstGeom>
          <a:solidFill>
            <a:srgbClr val="E4DFED"/>
          </a:solidFill>
        </p:spPr>
        <p:txBody>
          <a:bodyPr/>
          <a:lstStyle/>
          <a:p>
            <a:pPr marL="0" indent="0">
              <a:buNone/>
            </a:pPr>
            <a:r>
              <a:rPr lang="en-GB">
                <a:solidFill>
                  <a:schemeClr val="tx1"/>
                </a:solidFill>
              </a:rPr>
              <a:t>I know that __ of __ is the same as __ × __. </a:t>
            </a:r>
          </a:p>
        </p:txBody>
      </p:sp>
      <p:sp>
        <p:nvSpPr>
          <p:cNvPr id="26" name="Text Placeholder 24">
            <a:extLst>
              <a:ext uri="{FF2B5EF4-FFF2-40B4-BE49-F238E27FC236}">
                <a16:creationId xmlns:a16="http://schemas.microsoft.com/office/drawing/2014/main" id="{E382FF58-7E3F-0CB1-920F-6EFE44CBBCDF}"/>
              </a:ext>
            </a:extLst>
          </p:cNvPr>
          <p:cNvSpPr txBox="1">
            <a:spLocks/>
          </p:cNvSpPr>
          <p:nvPr/>
        </p:nvSpPr>
        <p:spPr>
          <a:xfrm>
            <a:off x="7315200" y="5257180"/>
            <a:ext cx="4613278" cy="851297"/>
          </a:xfrm>
          <a:prstGeom prst="roundRect">
            <a:avLst/>
          </a:prstGeom>
          <a:solidFill>
            <a:srgbClr val="E4DFED"/>
          </a:solidFill>
        </p:spPr>
        <p:txBody>
          <a:bodyPr wrap="square">
            <a:spAutoFit/>
          </a:bodyPr>
          <a:lstStyle>
            <a:lvl1pPr marL="180000" indent="-180000" algn="l" defTabSz="914400" rtl="0" eaLnBrk="1" latinLnBrk="0" hangingPunct="1">
              <a:lnSpc>
                <a:spcPct val="15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Font typeface="Arial" panose="020B0604020202020204" pitchFamily="34" charset="0"/>
              <a:buNone/>
            </a:pPr>
            <a:r>
              <a:rPr lang="en-GB"/>
              <a:t>When we multiply pairs of fractions, we multiply the … and the …</a:t>
            </a:r>
          </a:p>
        </p:txBody>
      </p:sp>
      <p:pic>
        <p:nvPicPr>
          <p:cNvPr id="11" name="Picture Placeholder 10" descr="Key words">
            <a:extLst>
              <a:ext uri="{FF2B5EF4-FFF2-40B4-BE49-F238E27FC236}">
                <a16:creationId xmlns:a16="http://schemas.microsoft.com/office/drawing/2014/main" id="{FEF80339-6558-988D-78E4-000954616148}"/>
              </a:ext>
            </a:extLst>
          </p:cNvPr>
          <p:cNvPicPr>
            <a:picLocks noGrp="1" noChangeAspect="1"/>
          </p:cNvPicPr>
          <p:nvPr>
            <p:ph type="pic" sz="quarter" idx="17"/>
          </p:nvPr>
        </p:nvPicPr>
        <p:blipFill>
          <a:blip r:embed="rId9">
            <a:extLst>
              <a:ext uri="{96DAC541-7B7A-43D3-8B79-37D633B846F1}">
                <asvg:svgBlip xmlns:asvg="http://schemas.microsoft.com/office/drawing/2016/SVG/main" r:embed="rId10"/>
              </a:ext>
            </a:extLst>
          </a:blip>
          <a:srcRect t="220" b="220"/>
          <a:stretch>
            <a:fillRect/>
          </a:stretch>
        </p:blipFill>
        <p:spPr/>
      </p:pic>
      <p:sp>
        <p:nvSpPr>
          <p:cNvPr id="7" name="Text Placeholder 6">
            <a:extLst>
              <a:ext uri="{FF2B5EF4-FFF2-40B4-BE49-F238E27FC236}">
                <a16:creationId xmlns:a16="http://schemas.microsoft.com/office/drawing/2014/main" id="{3D7B1F56-4A50-6E2A-1E86-25768643F4C6}"/>
              </a:ext>
            </a:extLst>
          </p:cNvPr>
          <p:cNvSpPr>
            <a:spLocks noGrp="1"/>
          </p:cNvSpPr>
          <p:nvPr>
            <p:ph type="body" sz="quarter" idx="16"/>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103654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12B28-8630-4B20-2F5A-3419C619C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677AC-ACBE-3766-719A-15910DE4624C}"/>
              </a:ext>
            </a:extLst>
          </p:cNvPr>
          <p:cNvSpPr>
            <a:spLocks noGrp="1"/>
          </p:cNvSpPr>
          <p:nvPr>
            <p:ph type="title"/>
          </p:nvPr>
        </p:nvSpPr>
        <p:spPr>
          <a:xfrm>
            <a:off x="891373" y="307050"/>
            <a:ext cx="4680000" cy="415498"/>
          </a:xfrm>
        </p:spPr>
        <p:txBody>
          <a:bodyPr/>
          <a:lstStyle/>
          <a:p>
            <a:r>
              <a:rPr lang="en-GB">
                <a:ea typeface="Calibri"/>
              </a:rPr>
              <a:t>Teach: We do (2)</a:t>
            </a:r>
            <a:endParaRPr lang="en-GB"/>
          </a:p>
        </p:txBody>
      </p:sp>
      <p:pic>
        <p:nvPicPr>
          <p:cNvPr id="10" name="Picture Placeholder 26" descr="Oracy groupings: pairs">
            <a:extLst>
              <a:ext uri="{FF2B5EF4-FFF2-40B4-BE49-F238E27FC236}">
                <a16:creationId xmlns:a16="http://schemas.microsoft.com/office/drawing/2014/main" id="{66014D72-C3B4-3885-09C3-7B46FDDA3403}"/>
              </a:ext>
            </a:extLst>
          </p:cNvPr>
          <p:cNvPicPr>
            <a:picLocks noChangeAspect="1"/>
          </p:cNvPicPr>
          <p:nvPr/>
        </p:nvPicPr>
        <p:blipFill>
          <a:blip r:embed="rId3"/>
          <a:stretch>
            <a:fillRect/>
          </a:stretch>
        </p:blipFill>
        <p:spPr>
          <a:xfrm>
            <a:off x="9662400" y="201600"/>
            <a:ext cx="1080000" cy="108000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E1FD73B-0B40-0BAD-101D-ABC783699020}"/>
                  </a:ext>
                </a:extLst>
              </p:cNvPr>
              <p:cNvSpPr>
                <a:spLocks noGrp="1"/>
              </p:cNvSpPr>
              <p:nvPr>
                <p:ph type="body" sz="quarter" idx="11"/>
              </p:nvPr>
            </p:nvSpPr>
            <p:spPr>
              <a:xfrm>
                <a:off x="263522" y="1052513"/>
                <a:ext cx="11666011" cy="1522148"/>
              </a:xfrm>
            </p:spPr>
            <p:txBody>
              <a:bodyPr/>
              <a:lstStyle/>
              <a:p>
                <a:r>
                  <a:rPr lang="en-GB" dirty="0"/>
                  <a:t>For a dessert recipe, I need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2</m:t>
                        </m:r>
                      </m:den>
                    </m:f>
                  </m:oMath>
                </a14:m>
                <a:r>
                  <a:rPr lang="en-GB" sz="1800" dirty="0"/>
                  <a:t> </a:t>
                </a:r>
                <a:r>
                  <a:rPr lang="en-GB" dirty="0"/>
                  <a:t>a pot of cream. </a:t>
                </a:r>
              </a:p>
              <a:p>
                <a:pPr>
                  <a:lnSpc>
                    <a:spcPct val="100000"/>
                  </a:lnSpc>
                </a:pPr>
                <a14:m>
                  <m:oMath xmlns:m="http://schemas.openxmlformats.org/officeDocument/2006/math">
                    <m:f>
                      <m:fPr>
                        <m:ctrlPr>
                          <a:rPr lang="en-GB" sz="1800" i="1">
                            <a:latin typeface="Cambria Math" panose="02040503050406030204" pitchFamily="18" charset="0"/>
                          </a:rPr>
                        </m:ctrlPr>
                      </m:fPr>
                      <m:num>
                        <m:r>
                          <a:rPr lang="en-GB" sz="1800" b="0" i="0" smtClean="0">
                            <a:latin typeface="Cambria Math" panose="02040503050406030204" pitchFamily="18" charset="0"/>
                          </a:rPr>
                          <m:t>2</m:t>
                        </m:r>
                      </m:num>
                      <m:den>
                        <m:r>
                          <a:rPr lang="en-GB" sz="1800">
                            <a:latin typeface="Cambria Math" panose="02040503050406030204" pitchFamily="18" charset="0"/>
                          </a:rPr>
                          <m:t>4</m:t>
                        </m:r>
                      </m:den>
                    </m:f>
                  </m:oMath>
                </a14:m>
                <a:r>
                  <a:rPr lang="en-GB" sz="1800" dirty="0">
                    <a:ea typeface="Calibri"/>
                    <a:cs typeface="Calibri"/>
                    <a:sym typeface="Calibri"/>
                  </a:rPr>
                  <a:t> </a:t>
                </a:r>
                <a:r>
                  <a:rPr lang="en-GB" dirty="0">
                    <a:sym typeface="Calibri"/>
                  </a:rPr>
                  <a:t>of the cream will be used for the sauce. </a:t>
                </a:r>
              </a:p>
              <a:p>
                <a:pPr>
                  <a:lnSpc>
                    <a:spcPct val="100000"/>
                  </a:lnSpc>
                </a:pPr>
                <a:r>
                  <a:rPr lang="en-GB" dirty="0">
                    <a:sym typeface="Calibri"/>
                  </a:rPr>
                  <a:t>What fraction of the whole pot of cream will be used for the sauce?</a:t>
                </a:r>
              </a:p>
            </p:txBody>
          </p:sp>
        </mc:Choice>
        <mc:Fallback xmlns="">
          <p:sp>
            <p:nvSpPr>
              <p:cNvPr id="3" name="Text Placeholder 2">
                <a:extLst>
                  <a:ext uri="{FF2B5EF4-FFF2-40B4-BE49-F238E27FC236}">
                    <a16:creationId xmlns:a16="http://schemas.microsoft.com/office/drawing/2014/main" id="{8E1FD73B-0B40-0BAD-101D-ABC783699020}"/>
                  </a:ext>
                </a:extLst>
              </p:cNvPr>
              <p:cNvSpPr>
                <a:spLocks noGrp="1" noRot="1" noChangeAspect="1" noMove="1" noResize="1" noEditPoints="1" noAdjustHandles="1" noChangeArrowheads="1" noChangeShapeType="1" noTextEdit="1"/>
              </p:cNvSpPr>
              <p:nvPr>
                <p:ph type="body" sz="quarter" idx="11"/>
              </p:nvPr>
            </p:nvSpPr>
            <p:spPr>
              <a:xfrm>
                <a:off x="263522" y="1052513"/>
                <a:ext cx="11666011" cy="1522148"/>
              </a:xfrm>
              <a:blipFill>
                <a:blip r:embed="rId4"/>
                <a:stretch>
                  <a:fillRect l="-1463" b="-10442"/>
                </a:stretch>
              </a:blipFill>
            </p:spPr>
            <p:txBody>
              <a:bodyPr/>
              <a:lstStyle/>
              <a:p>
                <a:r>
                  <a:rPr lang="en-US">
                    <a:noFill/>
                  </a:rPr>
                  <a:t> </a:t>
                </a:r>
              </a:p>
            </p:txBody>
          </p:sp>
        </mc:Fallback>
      </mc:AlternateContent>
      <p:pic>
        <p:nvPicPr>
          <p:cNvPr id="21" name="Picture Placeholder 20" descr="A cream-coloured rectangle">
            <a:extLst>
              <a:ext uri="{FF2B5EF4-FFF2-40B4-BE49-F238E27FC236}">
                <a16:creationId xmlns:a16="http://schemas.microsoft.com/office/drawing/2014/main" id="{180CED40-94FC-0379-EF2D-ABDC7832329B}"/>
              </a:ext>
            </a:extLst>
          </p:cNvPr>
          <p:cNvPicPr>
            <a:picLocks noGrp="1" noChangeAspect="1"/>
          </p:cNvPicPr>
          <p:nvPr>
            <p:ph type="pic" sz="quarter" idx="18"/>
          </p:nvPr>
        </p:nvPicPr>
        <p:blipFill>
          <a:blip r:embed="rId5"/>
          <a:stretch>
            <a:fillRect/>
          </a:stretch>
        </p:blipFill>
        <p:spPr>
          <a:xfrm>
            <a:off x="622800" y="3088800"/>
            <a:ext cx="2535406" cy="1515702"/>
          </a:xfrm>
        </p:spPr>
      </p:pic>
      <p:pic>
        <p:nvPicPr>
          <p:cNvPr id="24" name="Picture Placeholder 23" descr="A rectangle divided in half by a vertical line. The right-hand half is grey. The left-hand half is cream-coloured.">
            <a:extLst>
              <a:ext uri="{FF2B5EF4-FFF2-40B4-BE49-F238E27FC236}">
                <a16:creationId xmlns:a16="http://schemas.microsoft.com/office/drawing/2014/main" id="{907FCDF3-0148-8B57-6DD8-A124FB18F274}"/>
              </a:ext>
            </a:extLst>
          </p:cNvPr>
          <p:cNvPicPr>
            <a:picLocks noGrp="1" noChangeAspect="1"/>
          </p:cNvPicPr>
          <p:nvPr>
            <p:ph type="pic" sz="quarter" idx="19"/>
          </p:nvPr>
        </p:nvPicPr>
        <p:blipFill>
          <a:blip r:embed="rId6"/>
          <a:stretch>
            <a:fillRect/>
          </a:stretch>
        </p:blipFill>
        <p:spPr>
          <a:xfrm>
            <a:off x="4771800" y="3088800"/>
            <a:ext cx="2535406" cy="1515702"/>
          </a:xfrm>
        </p:spPr>
      </p:pic>
      <p:pic>
        <p:nvPicPr>
          <p:cNvPr id="19" name="Picture Placeholder 18" descr="A rectangle divided in half by a vertical line. The right-hand half is grey. The left-hand half is divided into 4 equal parts by 3 horizontal lines; 2 of the 4 parts are cream-coloured, the other 2 are grey.">
            <a:extLst>
              <a:ext uri="{FF2B5EF4-FFF2-40B4-BE49-F238E27FC236}">
                <a16:creationId xmlns:a16="http://schemas.microsoft.com/office/drawing/2014/main" id="{4CCD0C60-72ED-A2B2-1B29-B3E55A7A27B9}"/>
              </a:ext>
            </a:extLst>
          </p:cNvPr>
          <p:cNvPicPr>
            <a:picLocks noGrp="1" noChangeAspect="1"/>
          </p:cNvPicPr>
          <p:nvPr>
            <p:ph type="pic" sz="quarter" idx="14"/>
          </p:nvPr>
        </p:nvPicPr>
        <p:blipFill>
          <a:blip r:embed="rId7"/>
          <a:stretch>
            <a:fillRect/>
          </a:stretch>
        </p:blipFill>
        <p:spPr>
          <a:xfrm>
            <a:off x="8920800" y="3088800"/>
            <a:ext cx="2535406" cy="1512931"/>
          </a:xfrm>
        </p:spPr>
      </p:pic>
      <mc:AlternateContent xmlns:mc="http://schemas.openxmlformats.org/markup-compatibility/2006" xmlns:a14="http://schemas.microsoft.com/office/drawing/2010/main">
        <mc:Choice Requires="a14">
          <p:sp>
            <p:nvSpPr>
              <p:cNvPr id="26" name="Text Placeholder 2">
                <a:extLst>
                  <a:ext uri="{FF2B5EF4-FFF2-40B4-BE49-F238E27FC236}">
                    <a16:creationId xmlns:a16="http://schemas.microsoft.com/office/drawing/2014/main" id="{AA893878-7743-A240-0D44-20E77C9640F4}"/>
                  </a:ext>
                </a:extLst>
              </p:cNvPr>
              <p:cNvSpPr txBox="1">
                <a:spLocks/>
              </p:cNvSpPr>
              <p:nvPr/>
            </p:nvSpPr>
            <p:spPr>
              <a:xfrm>
                <a:off x="8948887" y="1852114"/>
                <a:ext cx="3056841" cy="918328"/>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2</m:t>
                        </m:r>
                      </m:num>
                      <m:den>
                        <m:r>
                          <a:rPr lang="en-US" sz="2800" b="0" i="1" dirty="0" smtClean="0">
                            <a:latin typeface="Cambria Math" panose="02040503050406030204" pitchFamily="18" charset="0"/>
                          </a:rPr>
                          <m:t>4</m:t>
                        </m:r>
                      </m:den>
                    </m:f>
                  </m:oMath>
                </a14:m>
                <a:r>
                  <a:rPr lang="en-GB" sz="2800" dirty="0"/>
                  <a:t> of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r>
                  <a:rPr lang="en-GB" sz="2800" dirty="0"/>
                  <a:t>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0" smtClean="0">
                            <a:latin typeface="Cambria Math" panose="02040503050406030204" pitchFamily="18" charset="0"/>
                          </a:rPr>
                          <m:t>4</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0" smtClean="0">
                            <a:latin typeface="Cambria Math" panose="02040503050406030204" pitchFamily="18" charset="0"/>
                          </a:rPr>
                          <m:t>8</m:t>
                        </m:r>
                      </m:den>
                    </m:f>
                  </m:oMath>
                </a14:m>
                <a:endParaRPr lang="en-GB" sz="2800" dirty="0"/>
              </a:p>
            </p:txBody>
          </p:sp>
        </mc:Choice>
        <mc:Fallback xmlns="">
          <p:sp>
            <p:nvSpPr>
              <p:cNvPr id="26" name="Text Placeholder 2">
                <a:extLst>
                  <a:ext uri="{FF2B5EF4-FFF2-40B4-BE49-F238E27FC236}">
                    <a16:creationId xmlns:a16="http://schemas.microsoft.com/office/drawing/2014/main" id="{AA893878-7743-A240-0D44-20E77C9640F4}"/>
                  </a:ext>
                </a:extLst>
              </p:cNvPr>
              <p:cNvSpPr txBox="1">
                <a:spLocks noRot="1" noChangeAspect="1" noMove="1" noResize="1" noEditPoints="1" noAdjustHandles="1" noChangeArrowheads="1" noChangeShapeType="1" noTextEdit="1"/>
              </p:cNvSpPr>
              <p:nvPr/>
            </p:nvSpPr>
            <p:spPr>
              <a:xfrm>
                <a:off x="8948887" y="1852114"/>
                <a:ext cx="3056841" cy="918328"/>
              </a:xfrm>
              <a:prstGeom prst="rect">
                <a:avLst/>
              </a:prstGeom>
              <a:blipFill>
                <a:blip r:embed="rId8"/>
                <a:stretch>
                  <a:fillRect l="-200" b="-3333"/>
                </a:stretch>
              </a:blipFill>
            </p:spPr>
            <p:txBody>
              <a:bodyPr/>
              <a:lstStyle/>
              <a:p>
                <a:r>
                  <a:rPr lang="en-GB">
                    <a:noFill/>
                  </a:rPr>
                  <a:t> </a:t>
                </a:r>
              </a:p>
            </p:txBody>
          </p:sp>
        </mc:Fallback>
      </mc:AlternateContent>
      <p:sp>
        <p:nvSpPr>
          <p:cNvPr id="29" name="Text Placeholder 28">
            <a:extLst>
              <a:ext uri="{FF2B5EF4-FFF2-40B4-BE49-F238E27FC236}">
                <a16:creationId xmlns:a16="http://schemas.microsoft.com/office/drawing/2014/main" id="{C321AA1E-A60D-7B02-E884-BDC42A081937}"/>
              </a:ext>
            </a:extLst>
          </p:cNvPr>
          <p:cNvSpPr>
            <a:spLocks noGrp="1"/>
          </p:cNvSpPr>
          <p:nvPr>
            <p:ph type="body" sz="quarter" idx="12"/>
          </p:nvPr>
        </p:nvSpPr>
        <p:spPr>
          <a:xfrm>
            <a:off x="263522" y="5502496"/>
            <a:ext cx="5212800" cy="605981"/>
          </a:xfrm>
          <a:prstGeom prst="roundRect">
            <a:avLst/>
          </a:prstGeom>
          <a:solidFill>
            <a:srgbClr val="E4DFED"/>
          </a:solidFill>
        </p:spPr>
        <p:txBody>
          <a:bodyPr/>
          <a:lstStyle/>
          <a:p>
            <a:pPr marL="0" indent="0">
              <a:buNone/>
            </a:pPr>
            <a:r>
              <a:rPr lang="en-GB">
                <a:solidFill>
                  <a:schemeClr val="tx1"/>
                </a:solidFill>
              </a:rPr>
              <a:t>I know that __ of __ is the same as __ × __. </a:t>
            </a:r>
          </a:p>
        </p:txBody>
      </p:sp>
      <p:grpSp>
        <p:nvGrpSpPr>
          <p:cNvPr id="8" name="Group 7" descr="Speech bubble: Remember to simplify.">
            <a:extLst>
              <a:ext uri="{FF2B5EF4-FFF2-40B4-BE49-F238E27FC236}">
                <a16:creationId xmlns:a16="http://schemas.microsoft.com/office/drawing/2014/main" id="{322A0965-BACE-83AF-069E-6C631AD14ADF}"/>
              </a:ext>
            </a:extLst>
          </p:cNvPr>
          <p:cNvGrpSpPr/>
          <p:nvPr/>
        </p:nvGrpSpPr>
        <p:grpSpPr>
          <a:xfrm>
            <a:off x="8635545" y="5024420"/>
            <a:ext cx="2199683" cy="1088157"/>
            <a:chOff x="2365788" y="5201042"/>
            <a:chExt cx="2199683" cy="1088157"/>
          </a:xfrm>
        </p:grpSpPr>
        <p:sp>
          <p:nvSpPr>
            <p:cNvPr id="9" name="Rounded Rectangle 4">
              <a:extLst>
                <a:ext uri="{FF2B5EF4-FFF2-40B4-BE49-F238E27FC236}">
                  <a16:creationId xmlns:a16="http://schemas.microsoft.com/office/drawing/2014/main" id="{153DD4D1-B45F-BCA5-9E26-E3967C50F18D}"/>
                </a:ext>
                <a:ext uri="{C183D7F6-B498-43B3-948B-1728B52AA6E4}">
                  <adec:decorative xmlns:adec="http://schemas.microsoft.com/office/drawing/2017/decorative" val="0"/>
                </a:ext>
              </a:extLst>
            </p:cNvPr>
            <p:cNvSpPr/>
            <p:nvPr/>
          </p:nvSpPr>
          <p:spPr>
            <a:xfrm>
              <a:off x="2365788" y="5201042"/>
              <a:ext cx="1937987" cy="1088157"/>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Remember to simplify.</a:t>
              </a:r>
            </a:p>
          </p:txBody>
        </p:sp>
        <p:sp>
          <p:nvSpPr>
            <p:cNvPr id="12" name="Merge 5">
              <a:extLst>
                <a:ext uri="{FF2B5EF4-FFF2-40B4-BE49-F238E27FC236}">
                  <a16:creationId xmlns:a16="http://schemas.microsoft.com/office/drawing/2014/main" id="{0DA4C178-E237-BAC9-9479-8F54946C426A}"/>
                </a:ext>
                <a:ext uri="{C183D7F6-B498-43B3-948B-1728B52AA6E4}">
                  <adec:decorative xmlns:adec="http://schemas.microsoft.com/office/drawing/2017/decorative" val="1"/>
                </a:ext>
              </a:extLst>
            </p:cNvPr>
            <p:cNvSpPr>
              <a:spLocks noChangeAspect="1"/>
            </p:cNvSpPr>
            <p:nvPr/>
          </p:nvSpPr>
          <p:spPr>
            <a:xfrm rot="16200000">
              <a:off x="4260833" y="5570497"/>
              <a:ext cx="347580" cy="26169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Graphic 3">
            <a:extLst>
              <a:ext uri="{FF2B5EF4-FFF2-40B4-BE49-F238E27FC236}">
                <a16:creationId xmlns:a16="http://schemas.microsoft.com/office/drawing/2014/main" id="{4DD94F1D-FE18-1F6F-D30B-45F5BB41B8D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31600" y="4762234"/>
            <a:ext cx="1244747" cy="1574299"/>
          </a:xfrm>
          <a:prstGeom prst="rect">
            <a:avLst/>
          </a:prstGeom>
        </p:spPr>
      </p:pic>
      <p:pic>
        <p:nvPicPr>
          <p:cNvPr id="11" name="Picture Placeholder 10" descr="Key words">
            <a:extLst>
              <a:ext uri="{FF2B5EF4-FFF2-40B4-BE49-F238E27FC236}">
                <a16:creationId xmlns:a16="http://schemas.microsoft.com/office/drawing/2014/main" id="{522548C1-C523-AABA-B76D-BE83123C6BF2}"/>
              </a:ext>
            </a:extLst>
          </p:cNvPr>
          <p:cNvPicPr>
            <a:picLocks noGrp="1" noChangeAspect="1"/>
          </p:cNvPicPr>
          <p:nvPr>
            <p:ph type="pic" sz="quarter" idx="17"/>
          </p:nvPr>
        </p:nvPicPr>
        <p:blipFill>
          <a:blip r:embed="rId11">
            <a:extLst>
              <a:ext uri="{96DAC541-7B7A-43D3-8B79-37D633B846F1}">
                <asvg:svgBlip xmlns:asvg="http://schemas.microsoft.com/office/drawing/2016/SVG/main" r:embed="rId12"/>
              </a:ext>
            </a:extLst>
          </a:blip>
          <a:srcRect t="220" b="220"/>
          <a:stretch>
            <a:fillRect/>
          </a:stretch>
        </p:blipFill>
        <p:spPr/>
      </p:pic>
      <p:sp>
        <p:nvSpPr>
          <p:cNvPr id="7" name="Text Placeholder 6">
            <a:extLst>
              <a:ext uri="{FF2B5EF4-FFF2-40B4-BE49-F238E27FC236}">
                <a16:creationId xmlns:a16="http://schemas.microsoft.com/office/drawing/2014/main" id="{6CF99BDD-A966-B84E-F270-A36F666CB2AA}"/>
              </a:ext>
            </a:extLst>
          </p:cNvPr>
          <p:cNvSpPr>
            <a:spLocks noGrp="1"/>
          </p:cNvSpPr>
          <p:nvPr>
            <p:ph type="body" sz="quarter" idx="16"/>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2167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1116-36BC-6A18-D938-4C0A80FE7360}"/>
              </a:ext>
            </a:extLst>
          </p:cNvPr>
          <p:cNvSpPr>
            <a:spLocks noGrp="1"/>
          </p:cNvSpPr>
          <p:nvPr>
            <p:ph type="title"/>
          </p:nvPr>
        </p:nvSpPr>
        <p:spPr>
          <a:xfrm>
            <a:off x="891373" y="307050"/>
            <a:ext cx="4680000" cy="415498"/>
          </a:xfrm>
        </p:spPr>
        <p:txBody>
          <a:bodyPr/>
          <a:lstStyle/>
          <a:p>
            <a:r>
              <a:rPr lang="en-GB">
                <a:ea typeface="Calibri"/>
              </a:rPr>
              <a:t>Hinge</a:t>
            </a:r>
            <a:endParaRPr lang="en-GB"/>
          </a:p>
        </p:txBody>
      </p:sp>
      <p:pic>
        <p:nvPicPr>
          <p:cNvPr id="9" name="Picture 8" descr="Oracy groupings: trios">
            <a:extLst>
              <a:ext uri="{FF2B5EF4-FFF2-40B4-BE49-F238E27FC236}">
                <a16:creationId xmlns:a16="http://schemas.microsoft.com/office/drawing/2014/main" id="{9CF57BA8-E003-5C68-6F85-28E36D5EB389}"/>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11" name="Text Placeholder 2">
            <a:extLst>
              <a:ext uri="{FF2B5EF4-FFF2-40B4-BE49-F238E27FC236}">
                <a16:creationId xmlns:a16="http://schemas.microsoft.com/office/drawing/2014/main" id="{76231890-F25C-F8C6-1F3F-5888EF8E1784}"/>
              </a:ext>
            </a:extLst>
          </p:cNvPr>
          <p:cNvSpPr>
            <a:spLocks noGrp="1"/>
          </p:cNvSpPr>
          <p:nvPr>
            <p:ph type="body" sz="quarter" idx="11"/>
          </p:nvPr>
        </p:nvSpPr>
        <p:spPr>
          <a:xfrm>
            <a:off x="263525" y="1052513"/>
            <a:ext cx="8999538" cy="1118255"/>
          </a:xfrm>
        </p:spPr>
        <p:txBody>
          <a:bodyPr/>
          <a:lstStyle/>
          <a:p>
            <a:r>
              <a:rPr lang="en-GB"/>
              <a:t>What is the missing function in the machine?</a:t>
            </a:r>
          </a:p>
          <a:p>
            <a:endParaRPr lang="en-GB"/>
          </a:p>
        </p:txBody>
      </p:sp>
      <p:pic>
        <p:nvPicPr>
          <p:cNvPr id="7" name="Picture Placeholder 6" descr="Function machine.&#10;The input is three fifths, shown as a rectangle split into five equal parts with three shaded.&#10;The function is blank.&#10;The output is three tenths, shown as a rectangle split into ten equal parts with three shaded.">
            <a:extLst>
              <a:ext uri="{FF2B5EF4-FFF2-40B4-BE49-F238E27FC236}">
                <a16:creationId xmlns:a16="http://schemas.microsoft.com/office/drawing/2014/main" id="{F7C050B8-1558-2D93-40C4-8809B3E9BC77}"/>
              </a:ext>
            </a:extLst>
          </p:cNvPr>
          <p:cNvPicPr>
            <a:picLocks noGrp="1" noChangeAspect="1"/>
          </p:cNvPicPr>
          <p:nvPr>
            <p:ph type="pic" sz="quarter" idx="16"/>
          </p:nvPr>
        </p:nvPicPr>
        <p:blipFill>
          <a:blip r:embed="rId4"/>
          <a:stretch>
            <a:fillRect/>
          </a:stretch>
        </p:blipFill>
        <p:spPr>
          <a:xfrm>
            <a:off x="443523" y="2166919"/>
            <a:ext cx="7729702" cy="2260701"/>
          </a:xfrm>
        </p:spPr>
      </p:pic>
      <p:pic>
        <p:nvPicPr>
          <p:cNvPr id="8" name="Picture Placeholder 7" descr="Key words">
            <a:extLst>
              <a:ext uri="{FF2B5EF4-FFF2-40B4-BE49-F238E27FC236}">
                <a16:creationId xmlns:a16="http://schemas.microsoft.com/office/drawing/2014/main" id="{06A8F70B-BBC4-93E8-B9F7-13339B1B690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t="220" b="220"/>
          <a:stretch>
            <a:fillRect/>
          </a:stretch>
        </p:blipFill>
        <p:spPr/>
      </p:pic>
      <p:sp>
        <p:nvSpPr>
          <p:cNvPr id="6" name="Text Placeholder 5">
            <a:extLst>
              <a:ext uri="{FF2B5EF4-FFF2-40B4-BE49-F238E27FC236}">
                <a16:creationId xmlns:a16="http://schemas.microsoft.com/office/drawing/2014/main" id="{20DC97B8-DDCD-EE10-A9B0-1C70C3F49E7B}"/>
              </a:ext>
            </a:extLst>
          </p:cNvPr>
          <p:cNvSpPr>
            <a:spLocks noGrp="1"/>
          </p:cNvSpPr>
          <p:nvPr>
            <p:ph type="body" sz="quarter" idx="14"/>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125922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C708-73BF-1344-2129-186CD50347E8}"/>
              </a:ext>
            </a:extLst>
          </p:cNvPr>
          <p:cNvSpPr>
            <a:spLocks noGrp="1"/>
          </p:cNvSpPr>
          <p:nvPr>
            <p:ph type="title"/>
          </p:nvPr>
        </p:nvSpPr>
        <p:spPr>
          <a:xfrm>
            <a:off x="891373" y="307050"/>
            <a:ext cx="4680000" cy="415498"/>
          </a:xfrm>
        </p:spPr>
        <p:txBody>
          <a:bodyPr/>
          <a:lstStyle/>
          <a:p>
            <a:r>
              <a:rPr lang="en-GB">
                <a:ea typeface="Calibri"/>
              </a:rPr>
              <a:t>Teach: You do</a:t>
            </a:r>
            <a:endParaRPr lang="en-GB"/>
          </a:p>
        </p:txBody>
      </p:sp>
      <p:pic>
        <p:nvPicPr>
          <p:cNvPr id="10" name="Picture Placeholder 9" descr="Oracy groupings: pairs">
            <a:extLst>
              <a:ext uri="{FF2B5EF4-FFF2-40B4-BE49-F238E27FC236}">
                <a16:creationId xmlns:a16="http://schemas.microsoft.com/office/drawing/2014/main" id="{424E3341-CE35-7196-5521-447D1B3E76D1}"/>
              </a:ext>
            </a:extLst>
          </p:cNvPr>
          <p:cNvPicPr>
            <a:picLocks noGrp="1" noChangeAspect="1"/>
          </p:cNvPicPr>
          <p:nvPr>
            <p:ph type="pic" sz="quarter" idx="12"/>
          </p:nvPr>
        </p:nvPicPr>
        <p:blipFill>
          <a:blip r:embed="rId3"/>
          <a:stretch>
            <a:fillRect/>
          </a:stretch>
        </p:blipFill>
        <p:spPr>
          <a:xfrm>
            <a:off x="9662400" y="201600"/>
            <a:ext cx="1080000" cy="1080000"/>
          </a:xfrm>
        </p:spPr>
      </p:pic>
      <p:sp>
        <p:nvSpPr>
          <p:cNvPr id="34" name="TextBox 33">
            <a:extLst>
              <a:ext uri="{FF2B5EF4-FFF2-40B4-BE49-F238E27FC236}">
                <a16:creationId xmlns:a16="http://schemas.microsoft.com/office/drawing/2014/main" id="{1E1D1D93-0943-6CE4-D84A-06E52E8BDC6F}"/>
              </a:ext>
            </a:extLst>
          </p:cNvPr>
          <p:cNvSpPr txBox="1"/>
          <p:nvPr/>
        </p:nvSpPr>
        <p:spPr>
          <a:xfrm>
            <a:off x="262054" y="987303"/>
            <a:ext cx="560901" cy="600164"/>
          </a:xfrm>
          <a:prstGeom prst="rect">
            <a:avLst/>
          </a:prstGeom>
          <a:noFill/>
        </p:spPr>
        <p:txBody>
          <a:bodyPr wrap="square">
            <a:spAutoFit/>
          </a:bodyPr>
          <a:lstStyle/>
          <a:p>
            <a:pPr fontAlgn="t">
              <a:lnSpc>
                <a:spcPct val="150000"/>
              </a:lnSpc>
              <a:spcAft>
                <a:spcPts val="800"/>
              </a:spcAft>
            </a:pPr>
            <a:r>
              <a:rPr lang="en-GB" sz="2200" b="1" kern="1200" dirty="0">
                <a:solidFill>
                  <a:schemeClr val="tx1"/>
                </a:solidFill>
                <a:latin typeface="+mn-lt"/>
                <a:ea typeface="+mn-ea"/>
                <a:cs typeface="+mn-cs"/>
              </a:rPr>
              <a:t>1.</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DB22EAC-2745-BC16-B4F9-61918CF7F9F6}"/>
                  </a:ext>
                </a:extLst>
              </p:cNvPr>
              <p:cNvSpPr>
                <a:spLocks noGrp="1"/>
              </p:cNvSpPr>
              <p:nvPr>
                <p:ph type="body" sz="quarter" idx="11"/>
              </p:nvPr>
            </p:nvSpPr>
            <p:spPr>
              <a:xfrm>
                <a:off x="782682" y="987303"/>
                <a:ext cx="11344899" cy="1937838"/>
              </a:xfrm>
            </p:spPr>
            <p:txBody>
              <a:bodyPr/>
              <a:lstStyle/>
              <a:p>
                <a:r>
                  <a:rPr lang="en-GB"/>
                  <a:t>There are 12 children in Willow class. </a:t>
                </a:r>
              </a:p>
              <a:p>
                <a:pPr>
                  <a:lnSpc>
                    <a:spcPct val="100000"/>
                  </a:lnSpc>
                </a:pP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2</m:t>
                        </m:r>
                      </m:den>
                    </m:f>
                    <m:r>
                      <a:rPr lang="en-GB" sz="1800" b="0" i="0" smtClean="0">
                        <a:latin typeface="Cambria Math" panose="02040503050406030204" pitchFamily="18" charset="0"/>
                      </a:rPr>
                      <m:t> </m:t>
                    </m:r>
                  </m:oMath>
                </a14:m>
                <a:r>
                  <a:rPr lang="en-GB"/>
                  <a:t>of Willow class have school dinners.</a:t>
                </a:r>
              </a:p>
              <a:p>
                <a:pPr>
                  <a:lnSpc>
                    <a:spcPct val="100000"/>
                  </a:lnSpc>
                </a:pP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oMath>
                </a14:m>
                <a:r>
                  <a:rPr lang="en-GB" sz="1800"/>
                  <a:t> </a:t>
                </a:r>
                <a:r>
                  <a:rPr lang="en-GB"/>
                  <a:t>of the children having school dinners choose pizza.</a:t>
                </a:r>
              </a:p>
              <a:p>
                <a:pPr>
                  <a:lnSpc>
                    <a:spcPct val="100000"/>
                  </a:lnSpc>
                </a:pPr>
                <a:r>
                  <a:rPr lang="en-GB"/>
                  <a:t>What fraction of the class choose pizza?</a:t>
                </a:r>
              </a:p>
            </p:txBody>
          </p:sp>
        </mc:Choice>
        <mc:Fallback xmlns="">
          <p:sp>
            <p:nvSpPr>
              <p:cNvPr id="3" name="Text Placeholder 2">
                <a:extLst>
                  <a:ext uri="{FF2B5EF4-FFF2-40B4-BE49-F238E27FC236}">
                    <a16:creationId xmlns:a16="http://schemas.microsoft.com/office/drawing/2014/main" id="{3DB22EAC-2745-BC16-B4F9-61918CF7F9F6}"/>
                  </a:ext>
                </a:extLst>
              </p:cNvPr>
              <p:cNvSpPr>
                <a:spLocks noGrp="1" noRot="1" noChangeAspect="1" noMove="1" noResize="1" noEditPoints="1" noAdjustHandles="1" noChangeArrowheads="1" noChangeShapeType="1" noTextEdit="1"/>
              </p:cNvSpPr>
              <p:nvPr>
                <p:ph type="body" sz="quarter" idx="11"/>
              </p:nvPr>
            </p:nvSpPr>
            <p:spPr>
              <a:xfrm>
                <a:off x="782682" y="987303"/>
                <a:ext cx="11344899" cy="1937838"/>
              </a:xfrm>
              <a:blipFill>
                <a:blip r:embed="rId4"/>
                <a:stretch>
                  <a:fillRect l="-1505" b="-7862"/>
                </a:stretch>
              </a:blipFill>
            </p:spPr>
            <p:txBody>
              <a:bodyPr/>
              <a:lstStyle/>
              <a:p>
                <a:r>
                  <a:rPr lang="en-US">
                    <a:noFill/>
                  </a:rPr>
                  <a:t> </a:t>
                </a:r>
              </a:p>
            </p:txBody>
          </p:sp>
        </mc:Fallback>
      </mc:AlternateContent>
      <p:sp>
        <p:nvSpPr>
          <p:cNvPr id="7" name="Text Placeholder 6">
            <a:extLst>
              <a:ext uri="{FF2B5EF4-FFF2-40B4-BE49-F238E27FC236}">
                <a16:creationId xmlns:a16="http://schemas.microsoft.com/office/drawing/2014/main" id="{BDB17A99-0BFB-3A1E-395A-D6CA35067ABB}"/>
              </a:ext>
            </a:extLst>
          </p:cNvPr>
          <p:cNvSpPr>
            <a:spLocks noGrp="1"/>
          </p:cNvSpPr>
          <p:nvPr>
            <p:ph type="body" sz="quarter" idx="19"/>
          </p:nvPr>
        </p:nvSpPr>
        <p:spPr>
          <a:xfrm>
            <a:off x="262054" y="3789805"/>
            <a:ext cx="456255" cy="507831"/>
          </a:xfrm>
        </p:spPr>
        <p:txBody>
          <a:bodyPr/>
          <a:lstStyle/>
          <a:p>
            <a:r>
              <a:rPr lang="en-GB" b="1"/>
              <a:t>2.</a:t>
            </a:r>
          </a:p>
        </p:txBody>
      </p:sp>
      <p:sp>
        <p:nvSpPr>
          <p:cNvPr id="5" name="Text Placeholder 4">
            <a:extLst>
              <a:ext uri="{FF2B5EF4-FFF2-40B4-BE49-F238E27FC236}">
                <a16:creationId xmlns:a16="http://schemas.microsoft.com/office/drawing/2014/main" id="{ABEA608C-2AC3-BB29-BC5A-627B46234C6C}"/>
              </a:ext>
            </a:extLst>
          </p:cNvPr>
          <p:cNvSpPr>
            <a:spLocks noGrp="1"/>
          </p:cNvSpPr>
          <p:nvPr>
            <p:ph type="body" sz="quarter" idx="17"/>
          </p:nvPr>
        </p:nvSpPr>
        <p:spPr>
          <a:xfrm>
            <a:off x="654398" y="3789805"/>
            <a:ext cx="7291299" cy="1831271"/>
          </a:xfrm>
        </p:spPr>
        <p:txBody>
          <a:bodyPr/>
          <a:lstStyle/>
          <a:p>
            <a:r>
              <a:rPr lang="en-GB"/>
              <a:t>Molly sees 20 vehicles.</a:t>
            </a:r>
          </a:p>
          <a:p>
            <a:pPr>
              <a:lnSpc>
                <a:spcPct val="100000"/>
              </a:lnSpc>
            </a:pPr>
            <a:r>
              <a:rPr lang="en-GB"/>
              <a:t>One-fifth are buses. </a:t>
            </a:r>
          </a:p>
          <a:p>
            <a:pPr>
              <a:lnSpc>
                <a:spcPct val="100000"/>
              </a:lnSpc>
            </a:pPr>
            <a:r>
              <a:rPr lang="en-GB"/>
              <a:t>One-half of the buses are red.</a:t>
            </a:r>
          </a:p>
          <a:p>
            <a:pPr>
              <a:lnSpc>
                <a:spcPct val="100000"/>
              </a:lnSpc>
            </a:pPr>
            <a:r>
              <a:rPr lang="en-GB"/>
              <a:t>What fraction of the vehicles Molly sees are red buses?</a:t>
            </a:r>
          </a:p>
        </p:txBody>
      </p:sp>
      <p:pic>
        <p:nvPicPr>
          <p:cNvPr id="16" name="Picture Placeholder 15" descr="Key words">
            <a:extLst>
              <a:ext uri="{FF2B5EF4-FFF2-40B4-BE49-F238E27FC236}">
                <a16:creationId xmlns:a16="http://schemas.microsoft.com/office/drawing/2014/main" id="{BF45CEE3-CB10-FC54-051C-E51447C9855B}"/>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t="220" b="220"/>
          <a:stretch>
            <a:fillRect/>
          </a:stretch>
        </p:blipFill>
        <p:spPr/>
      </p:pic>
      <p:sp>
        <p:nvSpPr>
          <p:cNvPr id="14" name="Text Placeholder 13">
            <a:extLst>
              <a:ext uri="{FF2B5EF4-FFF2-40B4-BE49-F238E27FC236}">
                <a16:creationId xmlns:a16="http://schemas.microsoft.com/office/drawing/2014/main" id="{EE9299E3-6C1B-F1E1-664D-C1AA5B78D9E2}"/>
              </a:ext>
            </a:extLst>
          </p:cNvPr>
          <p:cNvSpPr>
            <a:spLocks noGrp="1"/>
          </p:cNvSpPr>
          <p:nvPr>
            <p:ph type="body" sz="quarter" idx="14"/>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189972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2FD1-2CA2-31A3-4DD7-AB4C2A5EBB19}"/>
              </a:ext>
            </a:extLst>
          </p:cNvPr>
          <p:cNvSpPr>
            <a:spLocks noGrp="1"/>
          </p:cNvSpPr>
          <p:nvPr>
            <p:ph type="title"/>
          </p:nvPr>
        </p:nvSpPr>
        <p:spPr/>
        <p:txBody>
          <a:bodyPr/>
          <a:lstStyle/>
          <a:p>
            <a:r>
              <a:rPr lang="en-GB">
                <a:ea typeface="Calibri"/>
              </a:rPr>
              <a:t>Exit</a:t>
            </a:r>
            <a:endParaRPr lang="en-GB"/>
          </a:p>
        </p:txBody>
      </p:sp>
      <p:pic>
        <p:nvPicPr>
          <p:cNvPr id="29" name="Picture Placeholder 28" descr="Oracy groupings: pairs">
            <a:extLst>
              <a:ext uri="{FF2B5EF4-FFF2-40B4-BE49-F238E27FC236}">
                <a16:creationId xmlns:a16="http://schemas.microsoft.com/office/drawing/2014/main" id="{C0A71BF9-C894-469B-8291-375CD91E566E}"/>
              </a:ext>
            </a:extLst>
          </p:cNvPr>
          <p:cNvPicPr>
            <a:picLocks noGrp="1" noChangeAspect="1"/>
          </p:cNvPicPr>
          <p:nvPr>
            <p:ph type="pic" sz="quarter" idx="12"/>
          </p:nvPr>
        </p:nvPicPr>
        <p:blipFill>
          <a:blip r:embed="rId3"/>
          <a:stretch>
            <a:fillRect/>
          </a:stretch>
        </p:blipFill>
        <p:spPr>
          <a:xfrm>
            <a:off x="9662400" y="201600"/>
            <a:ext cx="1080000" cy="1080000"/>
          </a:xfrm>
        </p:spPr>
      </p:pic>
      <p:sp>
        <p:nvSpPr>
          <p:cNvPr id="3" name="Text Placeholder 2">
            <a:extLst>
              <a:ext uri="{FF2B5EF4-FFF2-40B4-BE49-F238E27FC236}">
                <a16:creationId xmlns:a16="http://schemas.microsoft.com/office/drawing/2014/main" id="{4340BB20-556F-0272-0DE7-0ECFDE16EC53}"/>
              </a:ext>
            </a:extLst>
          </p:cNvPr>
          <p:cNvSpPr>
            <a:spLocks noGrp="1"/>
          </p:cNvSpPr>
          <p:nvPr>
            <p:ph type="body" sz="quarter" idx="11"/>
          </p:nvPr>
        </p:nvSpPr>
        <p:spPr/>
        <p:txBody>
          <a:bodyPr/>
          <a:lstStyle/>
          <a:p>
            <a:r>
              <a:rPr lang="en-GB"/>
              <a:t>Always, sometimes or never?</a:t>
            </a:r>
          </a:p>
        </p:txBody>
      </p:sp>
      <p:pic>
        <p:nvPicPr>
          <p:cNvPr id="31" name="Picture Placeholder 30">
            <a:extLst>
              <a:ext uri="{FF2B5EF4-FFF2-40B4-BE49-F238E27FC236}">
                <a16:creationId xmlns:a16="http://schemas.microsoft.com/office/drawing/2014/main" id="{F50B5C9C-1FF8-593B-C473-3EFB8F360F52}"/>
              </a:ext>
              <a:ext uri="{C183D7F6-B498-43B3-948B-1728B52AA6E4}">
                <adec:decorative xmlns:adec="http://schemas.microsoft.com/office/drawing/2017/decorative" val="1"/>
              </a:ext>
            </a:extLst>
          </p:cNvPr>
          <p:cNvPicPr>
            <a:picLocks noGrp="1" noChangeAspect="1"/>
          </p:cNvPicPr>
          <p:nvPr>
            <p:ph type="pic" sz="quarter" idx="13"/>
          </p:nvPr>
        </p:nvPicPr>
        <p:blipFill>
          <a:blip r:embed="rId4"/>
          <a:stretch>
            <a:fillRect/>
          </a:stretch>
        </p:blipFill>
        <p:spPr>
          <a:xfrm>
            <a:off x="615948" y="1982555"/>
            <a:ext cx="1080676" cy="1202400"/>
          </a:xfrm>
        </p:spPr>
      </p:pic>
      <p:sp>
        <p:nvSpPr>
          <p:cNvPr id="18" name="Text Placeholder 17">
            <a:extLst>
              <a:ext uri="{FF2B5EF4-FFF2-40B4-BE49-F238E27FC236}">
                <a16:creationId xmlns:a16="http://schemas.microsoft.com/office/drawing/2014/main" id="{C0763445-66D6-F9F5-51A0-09E0BF19D6A7}"/>
              </a:ext>
            </a:extLst>
          </p:cNvPr>
          <p:cNvSpPr>
            <a:spLocks noGrp="1"/>
          </p:cNvSpPr>
          <p:nvPr>
            <p:ph type="body" sz="quarter" idx="17"/>
          </p:nvPr>
        </p:nvSpPr>
        <p:spPr>
          <a:xfrm>
            <a:off x="702511" y="3136665"/>
            <a:ext cx="907550" cy="507831"/>
          </a:xfrm>
        </p:spPr>
        <p:txBody>
          <a:bodyPr/>
          <a:lstStyle/>
          <a:p>
            <a:pPr algn="ctr"/>
            <a:r>
              <a:rPr lang="en-GB"/>
              <a:t>Ravi</a:t>
            </a:r>
          </a:p>
        </p:txBody>
      </p:sp>
      <p:sp>
        <p:nvSpPr>
          <p:cNvPr id="17" name="Text Placeholder 16">
            <a:extLst>
              <a:ext uri="{FF2B5EF4-FFF2-40B4-BE49-F238E27FC236}">
                <a16:creationId xmlns:a16="http://schemas.microsoft.com/office/drawing/2014/main" id="{5F23C554-8EE5-552D-45E9-7708F460589E}"/>
              </a:ext>
            </a:extLst>
          </p:cNvPr>
          <p:cNvSpPr>
            <a:spLocks noGrp="1"/>
          </p:cNvSpPr>
          <p:nvPr>
            <p:ph type="body" sz="quarter" idx="16"/>
          </p:nvPr>
        </p:nvSpPr>
        <p:spPr>
          <a:xfrm>
            <a:off x="2486429" y="2213040"/>
            <a:ext cx="8158581" cy="776758"/>
          </a:xfrm>
          <a:prstGeom prst="wedgeRoundRectCallout">
            <a:avLst>
              <a:gd name="adj1" fmla="val -57603"/>
              <a:gd name="adj2" fmla="val 11630"/>
              <a:gd name="adj3" fmla="val 16667"/>
            </a:avLst>
          </a:prstGeom>
          <a:solidFill>
            <a:srgbClr val="FEF0DF"/>
          </a:solidFill>
        </p:spPr>
        <p:txBody>
          <a:bodyPr lIns="180000" tIns="180000" rIns="180000" bIns="180000"/>
          <a:lstStyle/>
          <a:p>
            <a:pPr>
              <a:lnSpc>
                <a:spcPct val="100000"/>
              </a:lnSpc>
            </a:pPr>
            <a:r>
              <a:rPr lang="en-GB"/>
              <a:t>When we multiply, the product is greater than the original number.</a:t>
            </a:r>
          </a:p>
        </p:txBody>
      </p:sp>
      <p:sp>
        <p:nvSpPr>
          <p:cNvPr id="19" name="Text Placeholder 18">
            <a:extLst>
              <a:ext uri="{FF2B5EF4-FFF2-40B4-BE49-F238E27FC236}">
                <a16:creationId xmlns:a16="http://schemas.microsoft.com/office/drawing/2014/main" id="{641AF69B-CF42-0082-B411-49409DC85F0C}"/>
              </a:ext>
            </a:extLst>
          </p:cNvPr>
          <p:cNvSpPr>
            <a:spLocks noGrp="1"/>
          </p:cNvSpPr>
          <p:nvPr>
            <p:ph type="body" sz="quarter" idx="18"/>
          </p:nvPr>
        </p:nvSpPr>
        <p:spPr>
          <a:xfrm>
            <a:off x="263522" y="3897670"/>
            <a:ext cx="9911766" cy="1118255"/>
          </a:xfrm>
        </p:spPr>
        <p:txBody>
          <a:bodyPr/>
          <a:lstStyle/>
          <a:p>
            <a:r>
              <a:rPr lang="en-GB" dirty="0"/>
              <a:t>Reflect on the ‘always, sometimes, never’ statement from the Talk task statement. </a:t>
            </a:r>
          </a:p>
          <a:p>
            <a:r>
              <a:rPr lang="en-GB" dirty="0"/>
              <a:t>Would you answer differently now? Why?</a:t>
            </a:r>
          </a:p>
        </p:txBody>
      </p:sp>
      <p:sp>
        <p:nvSpPr>
          <p:cNvPr id="20" name="Text Placeholder 19">
            <a:extLst>
              <a:ext uri="{FF2B5EF4-FFF2-40B4-BE49-F238E27FC236}">
                <a16:creationId xmlns:a16="http://schemas.microsoft.com/office/drawing/2014/main" id="{F29FE740-EBD7-773B-E189-F3E8957786BC}"/>
              </a:ext>
            </a:extLst>
          </p:cNvPr>
          <p:cNvSpPr>
            <a:spLocks noGrp="1"/>
          </p:cNvSpPr>
          <p:nvPr>
            <p:ph type="body" sz="quarter" idx="19"/>
          </p:nvPr>
        </p:nvSpPr>
        <p:spPr>
          <a:xfrm>
            <a:off x="3978442" y="5524559"/>
            <a:ext cx="7812505" cy="561856"/>
          </a:xfrm>
          <a:prstGeom prst="roundRect">
            <a:avLst/>
          </a:prstGeom>
          <a:solidFill>
            <a:srgbClr val="E4DFED"/>
          </a:solidFill>
        </p:spPr>
        <p:txBody>
          <a:bodyPr/>
          <a:lstStyle/>
          <a:p>
            <a:pPr lvl="0"/>
            <a:r>
              <a:rPr lang="en-GB">
                <a:solidFill>
                  <a:schemeClr val="dk1"/>
                </a:solidFill>
                <a:latin typeface="Calibri"/>
                <a:ea typeface="Calibri"/>
                <a:cs typeface="Calibri"/>
                <a:sym typeface="Calibri"/>
              </a:rPr>
              <a:t> When we multiply a pair of fractions, we multiply the … and the …</a:t>
            </a:r>
          </a:p>
        </p:txBody>
      </p:sp>
      <p:pic>
        <p:nvPicPr>
          <p:cNvPr id="25" name="Picture Placeholder 24" descr="Key words">
            <a:extLst>
              <a:ext uri="{FF2B5EF4-FFF2-40B4-BE49-F238E27FC236}">
                <a16:creationId xmlns:a16="http://schemas.microsoft.com/office/drawing/2014/main" id="{7AA56F19-2BC5-81C9-0137-E9A1E33259AF}"/>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tretch>
            <a:fillRect/>
          </a:stretch>
        </p:blipFill>
        <p:spPr>
          <a:xfrm>
            <a:off x="263523" y="6418376"/>
            <a:ext cx="352425" cy="361950"/>
          </a:xfrm>
        </p:spPr>
      </p:pic>
      <p:sp>
        <p:nvSpPr>
          <p:cNvPr id="6" name="Text Placeholder 5">
            <a:extLst>
              <a:ext uri="{FF2B5EF4-FFF2-40B4-BE49-F238E27FC236}">
                <a16:creationId xmlns:a16="http://schemas.microsoft.com/office/drawing/2014/main" id="{08B0737E-2CCE-CFBA-49FF-29B68E33C051}"/>
              </a:ext>
            </a:extLst>
          </p:cNvPr>
          <p:cNvSpPr>
            <a:spLocks noGrp="1"/>
          </p:cNvSpPr>
          <p:nvPr>
            <p:ph type="body" sz="quarter" idx="14"/>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263333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A5B8-4E56-6D82-014A-57185C01AD0A}"/>
              </a:ext>
            </a:extLst>
          </p:cNvPr>
          <p:cNvSpPr>
            <a:spLocks noGrp="1"/>
          </p:cNvSpPr>
          <p:nvPr>
            <p:ph type="title"/>
          </p:nvPr>
        </p:nvSpPr>
        <p:spPr>
          <a:xfrm>
            <a:off x="892800" y="307050"/>
            <a:ext cx="5148000" cy="415498"/>
          </a:xfrm>
        </p:spPr>
        <p:txBody>
          <a:bodyPr/>
          <a:lstStyle/>
          <a:p>
            <a:r>
              <a:rPr lang="en-GB">
                <a:ea typeface="Calibri"/>
              </a:rPr>
              <a:t>Reflection</a:t>
            </a:r>
            <a:endParaRPr lang="en-GB"/>
          </a:p>
        </p:txBody>
      </p:sp>
      <p:sp>
        <p:nvSpPr>
          <p:cNvPr id="3" name="Text Placeholder 2">
            <a:extLst>
              <a:ext uri="{FF2B5EF4-FFF2-40B4-BE49-F238E27FC236}">
                <a16:creationId xmlns:a16="http://schemas.microsoft.com/office/drawing/2014/main" id="{F83ED6F4-437D-8ACF-A7D4-1E667EEB933D}"/>
              </a:ext>
            </a:extLst>
          </p:cNvPr>
          <p:cNvSpPr>
            <a:spLocks noGrp="1"/>
          </p:cNvSpPr>
          <p:nvPr>
            <p:ph type="body" sz="quarter" idx="11"/>
          </p:nvPr>
        </p:nvSpPr>
        <p:spPr>
          <a:xfrm>
            <a:off x="1493655" y="1776564"/>
            <a:ext cx="6649642" cy="1626086"/>
          </a:xfrm>
        </p:spPr>
        <p:txBody>
          <a:bodyPr/>
          <a:lstStyle/>
          <a:p>
            <a:r>
              <a:rPr lang="en-GB"/>
              <a:t>Find the Numicon piece to show how you feel about multiplying pairs of fractions.</a:t>
            </a:r>
          </a:p>
          <a:p>
            <a:endParaRPr lang="en-GB"/>
          </a:p>
        </p:txBody>
      </p:sp>
      <p:sp>
        <p:nvSpPr>
          <p:cNvPr id="5" name="Rounded Rectangle 4">
            <a:extLst>
              <a:ext uri="{FF2B5EF4-FFF2-40B4-BE49-F238E27FC236}">
                <a16:creationId xmlns:a16="http://schemas.microsoft.com/office/drawing/2014/main" id="{C3B48EFF-845B-4227-449A-1949A51AF5F8}"/>
              </a:ext>
              <a:ext uri="{C183D7F6-B498-43B3-948B-1728B52AA6E4}">
                <adec:decorative xmlns:adec="http://schemas.microsoft.com/office/drawing/2017/decorative" val="1"/>
              </a:ext>
            </a:extLst>
          </p:cNvPr>
          <p:cNvSpPr/>
          <p:nvPr/>
        </p:nvSpPr>
        <p:spPr>
          <a:xfrm>
            <a:off x="978458" y="1519885"/>
            <a:ext cx="7164839" cy="1626086"/>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endParaRPr lang="en-GB" sz="220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4" name="Merge 3">
            <a:extLst>
              <a:ext uri="{FF2B5EF4-FFF2-40B4-BE49-F238E27FC236}">
                <a16:creationId xmlns:a16="http://schemas.microsoft.com/office/drawing/2014/main" id="{3155FBFB-8285-B7FC-26CA-D9671A4EAB85}"/>
              </a:ext>
              <a:ext uri="{C183D7F6-B498-43B3-948B-1728B52AA6E4}">
                <adec:decorative xmlns:adec="http://schemas.microsoft.com/office/drawing/2017/decorative" val="1"/>
              </a:ext>
            </a:extLst>
          </p:cNvPr>
          <p:cNvSpPr>
            <a:spLocks noChangeAspect="1"/>
          </p:cNvSpPr>
          <p:nvPr/>
        </p:nvSpPr>
        <p:spPr>
          <a:xfrm>
            <a:off x="1493655" y="3145971"/>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6C53A1D6-B342-8BC7-47F7-AAC895A2A19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69348" y="2959124"/>
            <a:ext cx="1848613" cy="3898876"/>
          </a:xfrm>
          <a:prstGeom prst="rect">
            <a:avLst/>
          </a:prstGeom>
        </p:spPr>
      </p:pic>
    </p:spTree>
    <p:extLst>
      <p:ext uri="{BB962C8B-B14F-4D97-AF65-F5344CB8AC3E}">
        <p14:creationId xmlns:p14="http://schemas.microsoft.com/office/powerpoint/2010/main" val="243887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6BC9-AEC5-14D2-A59C-5059E1BB1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18054-EB41-0A99-C4AE-7B694F376324}"/>
              </a:ext>
            </a:extLst>
          </p:cNvPr>
          <p:cNvSpPr>
            <a:spLocks noGrp="1"/>
          </p:cNvSpPr>
          <p:nvPr>
            <p:ph type="title"/>
          </p:nvPr>
        </p:nvSpPr>
        <p:spPr>
          <a:xfrm>
            <a:off x="891373" y="307050"/>
            <a:ext cx="4680000" cy="415498"/>
          </a:xfrm>
        </p:spPr>
        <p:txBody>
          <a:bodyPr/>
          <a:lstStyle/>
          <a:p>
            <a:r>
              <a:rPr lang="en-GB" dirty="0">
                <a:ea typeface="Calibri"/>
              </a:rPr>
              <a:t>Extend and explore</a:t>
            </a:r>
            <a:endParaRPr lang="en-GB" dirty="0"/>
          </a:p>
        </p:txBody>
      </p:sp>
      <p:sp>
        <p:nvSpPr>
          <p:cNvPr id="3" name="Text Placeholder 2">
            <a:extLst>
              <a:ext uri="{FF2B5EF4-FFF2-40B4-BE49-F238E27FC236}">
                <a16:creationId xmlns:a16="http://schemas.microsoft.com/office/drawing/2014/main" id="{CF5B137D-66AA-8E6A-DC15-3EF4A9CCB823}"/>
              </a:ext>
            </a:extLst>
          </p:cNvPr>
          <p:cNvSpPr>
            <a:spLocks noGrp="1"/>
          </p:cNvSpPr>
          <p:nvPr>
            <p:ph type="body" sz="quarter" idx="11"/>
          </p:nvPr>
        </p:nvSpPr>
        <p:spPr>
          <a:xfrm>
            <a:off x="263523" y="1052513"/>
            <a:ext cx="8101015" cy="1728678"/>
          </a:xfrm>
        </p:spPr>
        <p:txBody>
          <a:bodyPr/>
          <a:lstStyle/>
          <a:p>
            <a:r>
              <a:rPr lang="en-GB"/>
              <a:t>Ben has spilt ink on his maths homework. </a:t>
            </a:r>
          </a:p>
          <a:p>
            <a:r>
              <a:rPr lang="en-GB"/>
              <a:t>What fraction could be hidden by the ink? </a:t>
            </a:r>
          </a:p>
          <a:p>
            <a:r>
              <a:rPr lang="en-GB"/>
              <a:t>Is there more than one possibility? </a:t>
            </a:r>
          </a:p>
        </p:txBody>
      </p:sp>
      <p:pic>
        <p:nvPicPr>
          <p:cNvPr id="13" name="Picture Placeholder 12" descr="A calculation showing three quarters multiplied by an unknown fraction covered with an ink spot equal to one half.">
            <a:extLst>
              <a:ext uri="{FF2B5EF4-FFF2-40B4-BE49-F238E27FC236}">
                <a16:creationId xmlns:a16="http://schemas.microsoft.com/office/drawing/2014/main" id="{42BCF981-5AAE-C54A-C60A-A58B2FF52911}"/>
              </a:ext>
            </a:extLst>
          </p:cNvPr>
          <p:cNvPicPr>
            <a:picLocks noGrp="1" noChangeAspect="1"/>
          </p:cNvPicPr>
          <p:nvPr>
            <p:ph type="pic" sz="quarter" idx="12"/>
          </p:nvPr>
        </p:nvPicPr>
        <p:blipFill>
          <a:blip r:embed="rId3"/>
          <a:stretch>
            <a:fillRect/>
          </a:stretch>
        </p:blipFill>
        <p:spPr>
          <a:xfrm>
            <a:off x="6828141" y="1313848"/>
            <a:ext cx="3512410" cy="1799130"/>
          </a:xfrm>
        </p:spPr>
      </p:pic>
      <p:pic>
        <p:nvPicPr>
          <p:cNvPr id="5" name="Graphic 4">
            <a:extLst>
              <a:ext uri="{FF2B5EF4-FFF2-40B4-BE49-F238E27FC236}">
                <a16:creationId xmlns:a16="http://schemas.microsoft.com/office/drawing/2014/main" id="{F74B7D52-4520-2F1B-4ECC-37BB45A5527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523" y="3713034"/>
            <a:ext cx="1253992" cy="2890880"/>
          </a:xfrm>
          <a:prstGeom prst="rect">
            <a:avLst/>
          </a:prstGeom>
        </p:spPr>
      </p:pic>
      <p:grpSp>
        <p:nvGrpSpPr>
          <p:cNvPr id="7" name="Group 6" descr="Speech bubble: Paper folding might be useful here.">
            <a:extLst>
              <a:ext uri="{FF2B5EF4-FFF2-40B4-BE49-F238E27FC236}">
                <a16:creationId xmlns:a16="http://schemas.microsoft.com/office/drawing/2014/main" id="{45DCC222-CD44-2384-B0BE-782ED5C07855}"/>
              </a:ext>
            </a:extLst>
          </p:cNvPr>
          <p:cNvGrpSpPr/>
          <p:nvPr/>
        </p:nvGrpSpPr>
        <p:grpSpPr>
          <a:xfrm>
            <a:off x="1379323" y="4258695"/>
            <a:ext cx="3112466" cy="980668"/>
            <a:chOff x="1274438" y="5482323"/>
            <a:chExt cx="3112466" cy="980668"/>
          </a:xfrm>
        </p:grpSpPr>
        <p:sp>
          <p:nvSpPr>
            <p:cNvPr id="9" name="Rounded Rectangle 4" descr="Text: Paper folding might be useful here. &#10;">
              <a:extLst>
                <a:ext uri="{FF2B5EF4-FFF2-40B4-BE49-F238E27FC236}">
                  <a16:creationId xmlns:a16="http://schemas.microsoft.com/office/drawing/2014/main" id="{DD7280C1-00BF-5DF2-86B9-FA0C09DB617E}"/>
                </a:ext>
                <a:ext uri="{C183D7F6-B498-43B3-948B-1728B52AA6E4}">
                  <adec:decorative xmlns:adec="http://schemas.microsoft.com/office/drawing/2017/decorative" val="0"/>
                </a:ext>
              </a:extLst>
            </p:cNvPr>
            <p:cNvSpPr/>
            <p:nvPr/>
          </p:nvSpPr>
          <p:spPr>
            <a:xfrm>
              <a:off x="1722442" y="5482323"/>
              <a:ext cx="2664462" cy="980668"/>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Paper folding might be useful here. </a:t>
              </a:r>
            </a:p>
          </p:txBody>
        </p:sp>
        <p:sp>
          <p:nvSpPr>
            <p:cNvPr id="10" name="Merge 5">
              <a:extLst>
                <a:ext uri="{FF2B5EF4-FFF2-40B4-BE49-F238E27FC236}">
                  <a16:creationId xmlns:a16="http://schemas.microsoft.com/office/drawing/2014/main" id="{7C6C7423-079F-3E66-3C53-5873542142E1}"/>
                </a:ext>
                <a:ext uri="{C183D7F6-B498-43B3-948B-1728B52AA6E4}">
                  <adec:decorative xmlns:adec="http://schemas.microsoft.com/office/drawing/2017/decorative" val="1"/>
                </a:ext>
              </a:extLst>
            </p:cNvPr>
            <p:cNvSpPr>
              <a:spLocks noChangeAspect="1"/>
            </p:cNvSpPr>
            <p:nvPr/>
          </p:nvSpPr>
          <p:spPr>
            <a:xfrm rot="5400000">
              <a:off x="1295016" y="5655231"/>
              <a:ext cx="406848" cy="448003"/>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Placeholder 7" descr="Key words">
            <a:extLst>
              <a:ext uri="{FF2B5EF4-FFF2-40B4-BE49-F238E27FC236}">
                <a16:creationId xmlns:a16="http://schemas.microsoft.com/office/drawing/2014/main" id="{2F348D8C-D23C-99A1-AEBE-6EC09B7F06F5}"/>
              </a:ext>
            </a:extLst>
          </p:cNvPr>
          <p:cNvPicPr>
            <a:picLocks noGrp="1" noChangeAspect="1"/>
          </p:cNvPicPr>
          <p:nvPr>
            <p:ph type="pic" sz="quarter" idx="15"/>
          </p:nvPr>
        </p:nvPicPr>
        <p:blipFill>
          <a:blip r:embed="rId6">
            <a:extLst>
              <a:ext uri="{96DAC541-7B7A-43D3-8B79-37D633B846F1}">
                <asvg:svgBlip xmlns:asvg="http://schemas.microsoft.com/office/drawing/2016/SVG/main" r:embed="rId7"/>
              </a:ext>
            </a:extLst>
          </a:blip>
          <a:srcRect t="220" b="220"/>
          <a:stretch>
            <a:fillRect/>
          </a:stretch>
        </p:blipFill>
        <p:spPr/>
      </p:pic>
      <p:sp>
        <p:nvSpPr>
          <p:cNvPr id="6" name="Text Placeholder 5">
            <a:extLst>
              <a:ext uri="{FF2B5EF4-FFF2-40B4-BE49-F238E27FC236}">
                <a16:creationId xmlns:a16="http://schemas.microsoft.com/office/drawing/2014/main" id="{C38D6C6C-0722-427D-1421-6BD4F7B32B47}"/>
              </a:ext>
            </a:extLst>
          </p:cNvPr>
          <p:cNvSpPr>
            <a:spLocks noGrp="1"/>
          </p:cNvSpPr>
          <p:nvPr>
            <p:ph type="body" sz="quarter" idx="14"/>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273413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DF437-AB88-EE34-F305-25DB225B7DB9}"/>
              </a:ext>
            </a:extLst>
          </p:cNvPr>
          <p:cNvSpPr>
            <a:spLocks noGrp="1"/>
          </p:cNvSpPr>
          <p:nvPr>
            <p:ph type="body" sz="quarter" idx="11"/>
          </p:nvPr>
        </p:nvSpPr>
        <p:spPr>
          <a:xfrm>
            <a:off x="798513" y="3114000"/>
            <a:ext cx="6120000" cy="332399"/>
          </a:xfrm>
        </p:spPr>
        <p:txBody>
          <a:bodyPr lIns="0" tIns="0" rIns="0" bIns="0" anchor="t">
            <a:spAutoFit/>
          </a:bodyPr>
          <a:lstStyle/>
          <a:p>
            <a:r>
              <a:rPr lang="en-GB">
                <a:ea typeface="Calibri"/>
                <a:cs typeface="Calibri"/>
              </a:rPr>
              <a:t>Year 6 (P7)  |  Fractions</a:t>
            </a:r>
            <a:endParaRPr lang="en-GB"/>
          </a:p>
        </p:txBody>
      </p:sp>
      <p:sp>
        <p:nvSpPr>
          <p:cNvPr id="3" name="Title 2">
            <a:extLst>
              <a:ext uri="{FF2B5EF4-FFF2-40B4-BE49-F238E27FC236}">
                <a16:creationId xmlns:a16="http://schemas.microsoft.com/office/drawing/2014/main" id="{FE1C6467-06B8-9993-036C-C90D1A29001E}"/>
              </a:ext>
            </a:extLst>
          </p:cNvPr>
          <p:cNvSpPr>
            <a:spLocks noGrp="1"/>
          </p:cNvSpPr>
          <p:nvPr>
            <p:ph type="title"/>
          </p:nvPr>
        </p:nvSpPr>
        <p:spPr/>
        <p:txBody>
          <a:bodyPr lIns="0" tIns="0" rIns="0" bIns="0" anchor="t">
            <a:spAutoFit/>
          </a:bodyPr>
          <a:lstStyle/>
          <a:p>
            <a:r>
              <a:rPr lang="en-GB"/>
              <a:t>Multiply pairs of fractions</a:t>
            </a:r>
          </a:p>
        </p:txBody>
      </p:sp>
    </p:spTree>
    <p:extLst>
      <p:ext uri="{BB962C8B-B14F-4D97-AF65-F5344CB8AC3E}">
        <p14:creationId xmlns:p14="http://schemas.microsoft.com/office/powerpoint/2010/main" val="186228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1400-1A08-17E1-4AAB-59A3E685D876}"/>
              </a:ext>
            </a:extLst>
          </p:cNvPr>
          <p:cNvSpPr>
            <a:spLocks noGrp="1"/>
          </p:cNvSpPr>
          <p:nvPr>
            <p:ph type="title"/>
          </p:nvPr>
        </p:nvSpPr>
        <p:spPr/>
        <p:txBody>
          <a:bodyPr/>
          <a:lstStyle/>
          <a:p>
            <a:r>
              <a:rPr lang="en-GB"/>
              <a:t>Learning outcomes</a:t>
            </a:r>
          </a:p>
        </p:txBody>
      </p:sp>
      <p:sp>
        <p:nvSpPr>
          <p:cNvPr id="3" name="Text Placeholder 2">
            <a:extLst>
              <a:ext uri="{FF2B5EF4-FFF2-40B4-BE49-F238E27FC236}">
                <a16:creationId xmlns:a16="http://schemas.microsoft.com/office/drawing/2014/main" id="{80961869-B18B-D44F-C630-304DB4A4DC24}"/>
              </a:ext>
            </a:extLst>
          </p:cNvPr>
          <p:cNvSpPr>
            <a:spLocks noGrp="1"/>
          </p:cNvSpPr>
          <p:nvPr>
            <p:ph type="body" sz="quarter" idx="10"/>
          </p:nvPr>
        </p:nvSpPr>
        <p:spPr>
          <a:xfrm>
            <a:off x="263525" y="1638123"/>
            <a:ext cx="3600000" cy="2306612"/>
          </a:xfrm>
        </p:spPr>
        <p:txBody>
          <a:bodyPr/>
          <a:lstStyle/>
          <a:p>
            <a:r>
              <a:rPr lang="en-GB">
                <a:cs typeface="Calibri"/>
              </a:rPr>
              <a:t>Are children ready?</a:t>
            </a:r>
          </a:p>
          <a:p>
            <a:pPr marL="285750" lvl="1" indent="-285750">
              <a:buFont typeface="Arial" panose="020B0604020202020204" pitchFamily="34" charset="0"/>
              <a:buChar char="•"/>
            </a:pPr>
            <a:r>
              <a:rPr lang="en-GB"/>
              <a:t>I can multiply a unit fraction by an integer.</a:t>
            </a:r>
          </a:p>
          <a:p>
            <a:pPr marL="285750" lvl="1" indent="-285750">
              <a:buFont typeface="Arial" panose="020B0604020202020204" pitchFamily="34" charset="0"/>
              <a:buChar char="•"/>
            </a:pPr>
            <a:r>
              <a:rPr lang="en-GB"/>
              <a:t>I can use a fraction as an operator. </a:t>
            </a:r>
          </a:p>
          <a:p>
            <a:pPr lvl="1"/>
            <a:endParaRPr lang="en-GB"/>
          </a:p>
          <a:p>
            <a:pPr lvl="1"/>
            <a:r>
              <a:rPr lang="en-GB"/>
              <a:t>Not ready? Try Numicon Essentials: </a:t>
            </a:r>
            <a:r>
              <a:rPr lang="en-GB" b="1"/>
              <a:t>Multiply a unit fraction by an integer</a:t>
            </a:r>
            <a:r>
              <a:rPr lang="en-GB"/>
              <a:t> (Year 5/P6)</a:t>
            </a:r>
            <a:endParaRPr lang="en-GB">
              <a:highlight>
                <a:srgbClr val="00FFFF"/>
              </a:highlight>
              <a:ea typeface="Calibri"/>
              <a:cs typeface="Calibri"/>
            </a:endParaRPr>
          </a:p>
        </p:txBody>
      </p:sp>
      <p:sp>
        <p:nvSpPr>
          <p:cNvPr id="4" name="Text Placeholder 3">
            <a:extLst>
              <a:ext uri="{FF2B5EF4-FFF2-40B4-BE49-F238E27FC236}">
                <a16:creationId xmlns:a16="http://schemas.microsoft.com/office/drawing/2014/main" id="{5C1E4180-98F2-4A60-D356-7D0A97BD1B64}"/>
              </a:ext>
            </a:extLst>
          </p:cNvPr>
          <p:cNvSpPr>
            <a:spLocks noGrp="1"/>
          </p:cNvSpPr>
          <p:nvPr>
            <p:ph type="body" sz="quarter" idx="14"/>
          </p:nvPr>
        </p:nvSpPr>
        <p:spPr>
          <a:xfrm>
            <a:off x="4296001" y="1638124"/>
            <a:ext cx="3600000" cy="4200463"/>
          </a:xfrm>
        </p:spPr>
        <p:txBody>
          <a:bodyPr/>
          <a:lstStyle/>
          <a:p>
            <a:r>
              <a:rPr lang="en-GB"/>
              <a:t>Learning outcomes</a:t>
            </a:r>
          </a:p>
          <a:p>
            <a:pPr marL="285750" lvl="1" indent="-285750">
              <a:buFont typeface="Arial" panose="020B0604020202020204" pitchFamily="34" charset="0"/>
              <a:buChar char="•"/>
            </a:pPr>
            <a:r>
              <a:rPr lang="en-GB"/>
              <a:t>I can make connections between multiplying by a fraction and using a fraction as an operator.</a:t>
            </a:r>
          </a:p>
          <a:p>
            <a:pPr marL="285750" lvl="1" indent="-285750">
              <a:buFont typeface="Arial" panose="020B0604020202020204" pitchFamily="34" charset="0"/>
              <a:buChar char="•"/>
            </a:pPr>
            <a:r>
              <a:rPr lang="en-GB"/>
              <a:t>I can multiply pairs of proper fractions.</a:t>
            </a:r>
          </a:p>
          <a:p>
            <a:pPr marL="285750" lvl="1" indent="-285750">
              <a:buFont typeface="Arial" panose="020B0604020202020204" pitchFamily="34" charset="0"/>
              <a:buChar char="•"/>
            </a:pPr>
            <a:r>
              <a:rPr lang="en-GB"/>
              <a:t>I can identify patterns and general rules about multiplying with fractions.</a:t>
            </a:r>
          </a:p>
          <a:p>
            <a:r>
              <a:rPr lang="en-GB"/>
              <a:t>Lesson summary</a:t>
            </a:r>
          </a:p>
          <a:p>
            <a:pPr lvl="1"/>
            <a:r>
              <a:rPr lang="en-GB"/>
              <a:t>In this lesson, children will be building on their knowledge of multiplying fractions by integers to explore multiplying a proper fraction by another proper fraction. They will be provided with meaningful, real-life contexts to develop their understanding.</a:t>
            </a:r>
          </a:p>
        </p:txBody>
      </p:sp>
      <p:sp>
        <p:nvSpPr>
          <p:cNvPr id="5" name="Text Placeholder 4">
            <a:extLst>
              <a:ext uri="{FF2B5EF4-FFF2-40B4-BE49-F238E27FC236}">
                <a16:creationId xmlns:a16="http://schemas.microsoft.com/office/drawing/2014/main" id="{F31AA20F-BE88-50BD-F089-6219AB69F83C}"/>
              </a:ext>
            </a:extLst>
          </p:cNvPr>
          <p:cNvSpPr>
            <a:spLocks noGrp="1"/>
          </p:cNvSpPr>
          <p:nvPr>
            <p:ph type="body" sz="quarter" idx="15"/>
          </p:nvPr>
        </p:nvSpPr>
        <p:spPr>
          <a:xfrm>
            <a:off x="8328477" y="1638122"/>
            <a:ext cx="3600000" cy="3082209"/>
          </a:xfrm>
        </p:spPr>
        <p:txBody>
          <a:bodyPr/>
          <a:lstStyle/>
          <a:p>
            <a:r>
              <a:rPr lang="en-GB">
                <a:cs typeface="Calibri"/>
              </a:rPr>
              <a:t>Where next?</a:t>
            </a:r>
          </a:p>
          <a:p>
            <a:pPr marL="285750" lvl="1" indent="-285750">
              <a:buFont typeface="Arial" panose="020B0604020202020204" pitchFamily="34" charset="0"/>
              <a:buChar char="•"/>
            </a:pPr>
            <a:r>
              <a:rPr lang="en-GB"/>
              <a:t>I can divide proper fractions by whole numbers.</a:t>
            </a:r>
          </a:p>
          <a:p>
            <a:pPr marL="285750" lvl="1" indent="-285750">
              <a:buFont typeface="Arial" panose="020B0604020202020204" pitchFamily="34" charset="0"/>
              <a:buChar char="•"/>
            </a:pPr>
            <a:r>
              <a:rPr lang="en-GB"/>
              <a:t>I can make connections between dividing by a whole number, finding a fraction of an amount and multiplying a pair of fractions.</a:t>
            </a:r>
          </a:p>
          <a:p>
            <a:pPr marL="285750" lvl="1" indent="-285750">
              <a:buChar char="•"/>
            </a:pPr>
            <a:endParaRPr lang="en-GB"/>
          </a:p>
          <a:p>
            <a:pPr lvl="1"/>
            <a:r>
              <a:rPr lang="en-GB"/>
              <a:t>Ready to move on? Try Numicon Essentials: </a:t>
            </a:r>
            <a:r>
              <a:rPr lang="en-GB" b="1"/>
              <a:t>Divide a fraction by a whole number</a:t>
            </a:r>
            <a:endParaRPr lang="en-GB" b="1">
              <a:ea typeface="Calibri"/>
              <a:cs typeface="Calibri"/>
            </a:endParaRPr>
          </a:p>
        </p:txBody>
      </p:sp>
    </p:spTree>
    <p:extLst>
      <p:ext uri="{BB962C8B-B14F-4D97-AF65-F5344CB8AC3E}">
        <p14:creationId xmlns:p14="http://schemas.microsoft.com/office/powerpoint/2010/main" val="200168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B16F-C121-BE22-1265-2F879F87D4D8}"/>
              </a:ext>
            </a:extLst>
          </p:cNvPr>
          <p:cNvSpPr>
            <a:spLocks noGrp="1"/>
          </p:cNvSpPr>
          <p:nvPr>
            <p:ph type="title"/>
          </p:nvPr>
        </p:nvSpPr>
        <p:spPr/>
        <p:txBody>
          <a:bodyPr/>
          <a:lstStyle/>
          <a:p>
            <a:r>
              <a:rPr lang="en-GB">
                <a:latin typeface="Calibri"/>
                <a:ea typeface="Calibri"/>
                <a:cs typeface="Calibri"/>
              </a:rPr>
              <a:t>Curriculum links</a:t>
            </a:r>
            <a:endParaRPr lang="en-GB"/>
          </a:p>
        </p:txBody>
      </p:sp>
      <p:sp>
        <p:nvSpPr>
          <p:cNvPr id="3" name="Text Placeholder 2">
            <a:extLst>
              <a:ext uri="{FF2B5EF4-FFF2-40B4-BE49-F238E27FC236}">
                <a16:creationId xmlns:a16="http://schemas.microsoft.com/office/drawing/2014/main" id="{FFEC6FA9-DAD6-EE29-94AE-22C16668F27D}"/>
              </a:ext>
            </a:extLst>
          </p:cNvPr>
          <p:cNvSpPr>
            <a:spLocks noGrp="1"/>
          </p:cNvSpPr>
          <p:nvPr>
            <p:ph type="body" sz="quarter" idx="10"/>
          </p:nvPr>
        </p:nvSpPr>
        <p:spPr/>
        <p:txBody>
          <a:bodyPr/>
          <a:lstStyle/>
          <a:p>
            <a:r>
              <a:rPr lang="en-GB"/>
              <a:t>White Rose small steps</a:t>
            </a:r>
          </a:p>
          <a:p>
            <a:pPr lvl="1"/>
            <a:r>
              <a:rPr lang="en-GB"/>
              <a:t>Year 6 | Autumn term | Block 4 ‒ Fractions B</a:t>
            </a:r>
          </a:p>
        </p:txBody>
      </p:sp>
      <p:sp>
        <p:nvSpPr>
          <p:cNvPr id="4" name="Text Placeholder 3">
            <a:extLst>
              <a:ext uri="{FF2B5EF4-FFF2-40B4-BE49-F238E27FC236}">
                <a16:creationId xmlns:a16="http://schemas.microsoft.com/office/drawing/2014/main" id="{71E7CC1D-1493-0CDB-B918-46AF26CBFD2E}"/>
              </a:ext>
            </a:extLst>
          </p:cNvPr>
          <p:cNvSpPr>
            <a:spLocks noGrp="1"/>
          </p:cNvSpPr>
          <p:nvPr>
            <p:ph type="body" sz="quarter" idx="21"/>
          </p:nvPr>
        </p:nvSpPr>
        <p:spPr>
          <a:xfrm>
            <a:off x="263525" y="2166490"/>
            <a:ext cx="5687275" cy="3128375"/>
          </a:xfrm>
        </p:spPr>
        <p:txBody>
          <a:bodyPr/>
          <a:lstStyle/>
          <a:p>
            <a:r>
              <a:rPr lang="en-GB" sz="1400" i="1"/>
              <a:t>This Numicon Essentials lesson could be used as an introduction to this White Rose small step. The lesson focuses on real-life contexts of multiplying pairs of fractions. The White Rose small step could then be used to offer more fluency practice.</a:t>
            </a:r>
          </a:p>
          <a:p>
            <a:pPr lvl="1"/>
            <a:r>
              <a:rPr lang="en-GB" sz="100" b="1">
                <a:solidFill>
                  <a:schemeClr val="bg1"/>
                </a:solidFill>
              </a:rPr>
              <a:t>This step::	</a:t>
            </a:r>
            <a:r>
              <a:rPr lang="en-GB"/>
              <a:t>Step 1	Multiply fractions by integers</a:t>
            </a:r>
          </a:p>
          <a:p>
            <a:pPr lvl="1"/>
            <a:r>
              <a:rPr lang="en-GB" b="1">
                <a:solidFill>
                  <a:srgbClr val="00B1F1"/>
                </a:solidFill>
              </a:rPr>
              <a:t>▮ </a:t>
            </a:r>
            <a:r>
              <a:rPr lang="en-GB"/>
              <a:t>	</a:t>
            </a:r>
            <a:r>
              <a:rPr lang="en-GB" b="1"/>
              <a:t>Step 2	Multiply fractions by fractions</a:t>
            </a:r>
          </a:p>
          <a:p>
            <a:pPr lvl="1"/>
            <a:r>
              <a:rPr lang="en-GB"/>
              <a:t>	Step 3	Divide a fraction by an integer</a:t>
            </a:r>
          </a:p>
          <a:p>
            <a:pPr lvl="1"/>
            <a:r>
              <a:rPr lang="en-GB"/>
              <a:t>	Step 4	Divide any fraction by an integer </a:t>
            </a:r>
          </a:p>
          <a:p>
            <a:pPr lvl="1"/>
            <a:r>
              <a:rPr lang="en-GB"/>
              <a:t>	Step 5	Mixed questions with fractions</a:t>
            </a:r>
          </a:p>
          <a:p>
            <a:endParaRPr lang="en-GB"/>
          </a:p>
        </p:txBody>
      </p:sp>
      <p:sp>
        <p:nvSpPr>
          <p:cNvPr id="5" name="Text Placeholder 4">
            <a:extLst>
              <a:ext uri="{FF2B5EF4-FFF2-40B4-BE49-F238E27FC236}">
                <a16:creationId xmlns:a16="http://schemas.microsoft.com/office/drawing/2014/main" id="{7C49762F-F616-2144-3D37-B916EC7D2BA2}"/>
              </a:ext>
            </a:extLst>
          </p:cNvPr>
          <p:cNvSpPr>
            <a:spLocks noGrp="1"/>
          </p:cNvSpPr>
          <p:nvPr>
            <p:ph type="body" sz="quarter" idx="22"/>
          </p:nvPr>
        </p:nvSpPr>
        <p:spPr/>
        <p:txBody>
          <a:bodyPr/>
          <a:lstStyle/>
          <a:p>
            <a:r>
              <a:rPr lang="en-GB" i="0">
                <a:hlinkClick r:id="rId3"/>
              </a:rPr>
              <a:t>Click here</a:t>
            </a:r>
            <a:r>
              <a:rPr lang="en-GB"/>
              <a:t> for the </a:t>
            </a:r>
            <a:r>
              <a:rPr lang="en-GB">
                <a:ea typeface="Calibri"/>
                <a:cs typeface="Calibri"/>
              </a:rPr>
              <a:t>full White Rose curriculum mapping chart.</a:t>
            </a:r>
          </a:p>
          <a:p>
            <a:endParaRPr lang="en-GB"/>
          </a:p>
          <a:p>
            <a:endParaRPr lang="en-GB"/>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89E62E72-4B52-18E8-F614-5B3DD76A4DE4}"/>
                  </a:ext>
                </a:extLst>
              </p:cNvPr>
              <p:cNvSpPr>
                <a:spLocks noGrp="1"/>
              </p:cNvSpPr>
              <p:nvPr>
                <p:ph type="body" sz="quarter" idx="16"/>
              </p:nvPr>
            </p:nvSpPr>
            <p:spPr>
              <a:xfrm>
                <a:off x="6240475" y="1052513"/>
                <a:ext cx="5688000" cy="4424051"/>
              </a:xfrm>
            </p:spPr>
            <p:txBody>
              <a:bodyPr/>
              <a:lstStyle/>
              <a:p>
                <a:r>
                  <a:rPr lang="en-GB" dirty="0">
                    <a:ea typeface="Calibri"/>
                    <a:cs typeface="Calibri"/>
                  </a:rPr>
                  <a:t>Curriculum charts</a:t>
                </a:r>
              </a:p>
              <a:p>
                <a:r>
                  <a:rPr lang="en-US" sz="1400" b="0" dirty="0">
                    <a:solidFill>
                      <a:srgbClr val="212121"/>
                    </a:solidFill>
                    <a:ea typeface="Calibri"/>
                    <a:cs typeface="Calibri"/>
                    <a:hlinkClick r:id="rId4"/>
                  </a:rPr>
                  <a:t>Northern Ireland </a:t>
                </a:r>
                <a:r>
                  <a:rPr lang="en-US" sz="1400" b="0" dirty="0">
                    <a:solidFill>
                      <a:srgbClr val="212121"/>
                    </a:solidFill>
                    <a:ea typeface="Calibri"/>
                    <a:cs typeface="Calibri"/>
                  </a:rPr>
                  <a:t> | </a:t>
                </a:r>
                <a:r>
                  <a:rPr lang="en-US" sz="1400" b="0" dirty="0">
                    <a:solidFill>
                      <a:srgbClr val="212121"/>
                    </a:solidFill>
                    <a:ea typeface="Calibri"/>
                    <a:cs typeface="Calibri"/>
                    <a:hlinkClick r:id="rId5"/>
                  </a:rPr>
                  <a:t>Numicon</a:t>
                </a:r>
                <a:r>
                  <a:rPr lang="en-US" sz="1400" b="0" dirty="0">
                    <a:solidFill>
                      <a:srgbClr val="212121"/>
                    </a:solidFill>
                    <a:ea typeface="Calibri"/>
                    <a:cs typeface="Calibri"/>
                  </a:rPr>
                  <a:t> | </a:t>
                </a:r>
                <a:r>
                  <a:rPr lang="en-US" sz="1400" b="0" dirty="0">
                    <a:solidFill>
                      <a:srgbClr val="212121"/>
                    </a:solidFill>
                    <a:ea typeface="Calibri"/>
                    <a:cs typeface="Calibri"/>
                    <a:hlinkClick r:id="rId6"/>
                  </a:rPr>
                  <a:t>Oxford International Curriculum </a:t>
                </a:r>
                <a:r>
                  <a:rPr lang="en-US" sz="1400" b="0" dirty="0">
                    <a:solidFill>
                      <a:srgbClr val="212121"/>
                    </a:solidFill>
                    <a:ea typeface="Calibri"/>
                    <a:cs typeface="Calibri"/>
                  </a:rPr>
                  <a:t>| </a:t>
                </a:r>
                <a:r>
                  <a:rPr lang="en-US" sz="1400" b="0" dirty="0">
                    <a:solidFill>
                      <a:srgbClr val="212121"/>
                    </a:solidFill>
                    <a:ea typeface="Calibri"/>
                    <a:cs typeface="Calibri"/>
                    <a:hlinkClick r:id="rId7"/>
                  </a:rPr>
                  <a:t>PYP</a:t>
                </a:r>
                <a:r>
                  <a:rPr lang="en-US" sz="1400" b="0" dirty="0">
                    <a:solidFill>
                      <a:srgbClr val="212121"/>
                    </a:solidFill>
                    <a:ea typeface="Calibri"/>
                    <a:cs typeface="Calibri"/>
                  </a:rPr>
                  <a:t> | </a:t>
                </a:r>
                <a:br>
                  <a:rPr lang="en-US" sz="1400" b="0" dirty="0">
                    <a:solidFill>
                      <a:srgbClr val="212121"/>
                    </a:solidFill>
                    <a:ea typeface="Calibri"/>
                    <a:cs typeface="Calibri"/>
                  </a:rPr>
                </a:br>
                <a:r>
                  <a:rPr lang="en-US" sz="1400" b="0" dirty="0">
                    <a:solidFill>
                      <a:srgbClr val="212121"/>
                    </a:solidFill>
                    <a:ea typeface="Calibri"/>
                    <a:cs typeface="Calibri"/>
                    <a:hlinkClick r:id="rId8"/>
                  </a:rPr>
                  <a:t>Ready to Progress</a:t>
                </a:r>
                <a:r>
                  <a:rPr lang="en-US" sz="1400" b="0" dirty="0">
                    <a:solidFill>
                      <a:srgbClr val="212121"/>
                    </a:solidFill>
                    <a:ea typeface="Calibri"/>
                    <a:cs typeface="Calibri"/>
                  </a:rPr>
                  <a:t> | </a:t>
                </a:r>
                <a:r>
                  <a:rPr lang="en-US" sz="1400" b="0" dirty="0">
                    <a:solidFill>
                      <a:srgbClr val="212121"/>
                    </a:solidFill>
                    <a:ea typeface="Calibri"/>
                    <a:cs typeface="Calibri"/>
                    <a:hlinkClick r:id="rId9"/>
                  </a:rPr>
                  <a:t>Republic of Ireland </a:t>
                </a:r>
                <a:r>
                  <a:rPr lang="en-US" sz="1400" b="0" dirty="0">
                    <a:solidFill>
                      <a:srgbClr val="212121"/>
                    </a:solidFill>
                    <a:ea typeface="Calibri"/>
                    <a:cs typeface="Calibri"/>
                  </a:rPr>
                  <a:t> | </a:t>
                </a:r>
                <a:r>
                  <a:rPr lang="en-US" sz="1400" b="0" dirty="0">
                    <a:solidFill>
                      <a:srgbClr val="212121"/>
                    </a:solidFill>
                    <a:ea typeface="Calibri"/>
                    <a:cs typeface="Calibri"/>
                    <a:hlinkClick r:id="rId10"/>
                  </a:rPr>
                  <a:t>Scotland</a:t>
                </a:r>
                <a:r>
                  <a:rPr lang="en-US" sz="1400" b="0" dirty="0">
                    <a:solidFill>
                      <a:srgbClr val="212121"/>
                    </a:solidFill>
                    <a:ea typeface="Calibri"/>
                    <a:cs typeface="Calibri"/>
                  </a:rPr>
                  <a:t> | </a:t>
                </a:r>
                <a:r>
                  <a:rPr lang="en-US" sz="1400" b="0" dirty="0" err="1">
                    <a:solidFill>
                      <a:srgbClr val="212121"/>
                    </a:solidFill>
                    <a:ea typeface="Calibri"/>
                    <a:cs typeface="Calibri"/>
                    <a:hlinkClick r:id="rId11"/>
                  </a:rPr>
                  <a:t>Te</a:t>
                </a:r>
                <a:r>
                  <a:rPr lang="en-US" sz="1400" b="0" dirty="0">
                    <a:solidFill>
                      <a:srgbClr val="212121"/>
                    </a:solidFill>
                    <a:ea typeface="Calibri"/>
                    <a:cs typeface="Calibri"/>
                    <a:hlinkClick r:id="rId11"/>
                  </a:rPr>
                  <a:t> </a:t>
                </a:r>
                <a:r>
                  <a:rPr lang="en-US" sz="1400" b="0" dirty="0" err="1">
                    <a:solidFill>
                      <a:srgbClr val="212121"/>
                    </a:solidFill>
                    <a:ea typeface="Calibri"/>
                    <a:cs typeface="Calibri"/>
                    <a:hlinkClick r:id="rId11"/>
                  </a:rPr>
                  <a:t>Mātaiaho</a:t>
                </a:r>
                <a:r>
                  <a:rPr lang="en-US" sz="1400" b="0" dirty="0">
                    <a:solidFill>
                      <a:srgbClr val="212121"/>
                    </a:solidFill>
                    <a:ea typeface="Calibri"/>
                    <a:cs typeface="Calibri"/>
                    <a:hlinkClick r:id="rId11"/>
                  </a:rPr>
                  <a:t> </a:t>
                </a:r>
                <a:r>
                  <a:rPr lang="en-US" sz="1400" b="0" dirty="0">
                    <a:solidFill>
                      <a:srgbClr val="212121"/>
                    </a:solidFill>
                    <a:ea typeface="Calibri"/>
                    <a:cs typeface="Calibri"/>
                  </a:rPr>
                  <a:t>| </a:t>
                </a:r>
                <a:r>
                  <a:rPr lang="en-US" sz="1400" b="0" dirty="0">
                    <a:solidFill>
                      <a:srgbClr val="212121"/>
                    </a:solidFill>
                    <a:ea typeface="Calibri"/>
                    <a:cs typeface="Calibri"/>
                    <a:hlinkClick r:id="rId12"/>
                  </a:rPr>
                  <a:t>Wales</a:t>
                </a:r>
                <a:endParaRPr lang="en-US" dirty="0"/>
              </a:p>
              <a:p>
                <a:r>
                  <a:rPr lang="en-GB" dirty="0">
                    <a:ea typeface="Calibri"/>
                    <a:cs typeface="Calibri"/>
                  </a:rPr>
                  <a:t>English National Curriculum</a:t>
                </a:r>
              </a:p>
              <a:p>
                <a:pPr lvl="1"/>
                <a:r>
                  <a:rPr lang="en-GB" dirty="0">
                    <a:ea typeface="Calibri"/>
                    <a:cs typeface="Calibri"/>
                    <a:hlinkClick r:id="rId13"/>
                  </a:rPr>
                  <a:t>Curriculum chart</a:t>
                </a:r>
                <a:endParaRPr lang="en-GB" dirty="0">
                  <a:ea typeface="Calibri"/>
                  <a:cs typeface="Calibri"/>
                </a:endParaRPr>
              </a:p>
              <a:p>
                <a:pPr marL="285750" lvl="1" indent="-285750">
                  <a:buChar char="•"/>
                </a:pPr>
                <a:r>
                  <a:rPr lang="en-GB" dirty="0">
                    <a:ea typeface="Calibri"/>
                    <a:cs typeface="Calibri"/>
                  </a:rPr>
                  <a:t>Multiply simple pairs of proper fractions, writing the answer in its simplest form [for example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1</m:t>
                        </m:r>
                      </m:num>
                      <m:den>
                        <m:r>
                          <a:rPr lang="en-GB" b="0" i="1" smtClean="0">
                            <a:latin typeface="Cambria Math" panose="02040503050406030204" pitchFamily="18" charset="0"/>
                            <a:ea typeface="Calibri"/>
                            <a:cs typeface="Calibri"/>
                          </a:rPr>
                          <m:t>4</m:t>
                        </m:r>
                      </m:den>
                    </m:f>
                  </m:oMath>
                </a14:m>
                <a:r>
                  <a:rPr lang="en-GB" dirty="0">
                    <a:ea typeface="Calibri"/>
                    <a:cs typeface="Calibri"/>
                  </a:rPr>
                  <a:t> ×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1</m:t>
                        </m:r>
                      </m:num>
                      <m:den>
                        <m:r>
                          <a:rPr lang="en-GB" b="0" i="1" smtClean="0">
                            <a:latin typeface="Cambria Math" panose="02040503050406030204" pitchFamily="18" charset="0"/>
                            <a:ea typeface="Calibri"/>
                            <a:cs typeface="Calibri"/>
                          </a:rPr>
                          <m:t>2</m:t>
                        </m:r>
                      </m:den>
                    </m:f>
                  </m:oMath>
                </a14:m>
                <a:r>
                  <a:rPr lang="en-GB" dirty="0">
                    <a:ea typeface="Calibri"/>
                    <a:cs typeface="Calibri"/>
                  </a:rPr>
                  <a:t> =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1</m:t>
                        </m:r>
                      </m:num>
                      <m:den>
                        <m:r>
                          <a:rPr lang="en-GB" b="0" i="1" smtClean="0">
                            <a:latin typeface="Cambria Math" panose="02040503050406030204" pitchFamily="18" charset="0"/>
                            <a:ea typeface="Calibri"/>
                            <a:cs typeface="Calibri"/>
                          </a:rPr>
                          <m:t>8</m:t>
                        </m:r>
                      </m:den>
                    </m:f>
                  </m:oMath>
                </a14:m>
                <a:r>
                  <a:rPr lang="en-GB" dirty="0">
                    <a:ea typeface="Calibri"/>
                    <a:cs typeface="Calibri"/>
                  </a:rPr>
                  <a:t>]. </a:t>
                </a:r>
              </a:p>
              <a:p>
                <a:r>
                  <a:rPr lang="en-GB" dirty="0">
                    <a:ea typeface="Calibri"/>
                    <a:cs typeface="Calibri"/>
                  </a:rPr>
                  <a:t>NCETM</a:t>
                </a:r>
              </a:p>
              <a:p>
                <a:pPr lvl="1"/>
                <a:r>
                  <a:rPr lang="en-GB" dirty="0">
                    <a:ea typeface="Calibri"/>
                    <a:cs typeface="Calibri"/>
                    <a:hlinkClick r:id="rId14"/>
                  </a:rPr>
                  <a:t>Curriculum chart</a:t>
                </a:r>
                <a:endParaRPr lang="en-GB" dirty="0">
                  <a:ea typeface="Calibri"/>
                  <a:cs typeface="Calibri"/>
                </a:endParaRPr>
              </a:p>
              <a:p>
                <a:pPr lvl="1"/>
                <a:r>
                  <a:rPr lang="en-GB" b="1" dirty="0">
                    <a:solidFill>
                      <a:srgbClr val="000000"/>
                    </a:solidFill>
                    <a:ea typeface="Calibri"/>
                    <a:cs typeface="Calibri"/>
                  </a:rPr>
                  <a:t>Year 6 Fractions and percentages:</a:t>
                </a:r>
              </a:p>
              <a:p>
                <a:pPr lvl="1"/>
                <a:r>
                  <a:rPr lang="en-GB" dirty="0">
                    <a:solidFill>
                      <a:srgbClr val="000000"/>
                    </a:solidFill>
                    <a:ea typeface="Calibri"/>
                    <a:cs typeface="Calibri"/>
                  </a:rPr>
                  <a:t>21. Pupils explain how to multiply two unit fractions.</a:t>
                </a:r>
              </a:p>
              <a:p>
                <a:pPr lvl="1"/>
                <a:r>
                  <a:rPr lang="en-GB" dirty="0">
                    <a:solidFill>
                      <a:srgbClr val="000000"/>
                    </a:solidFill>
                    <a:ea typeface="Calibri"/>
                    <a:cs typeface="Calibri"/>
                  </a:rPr>
                  <a:t>22. Pupils explain how to multiply two non-unit fractions.</a:t>
                </a:r>
              </a:p>
            </p:txBody>
          </p:sp>
        </mc:Choice>
        <mc:Fallback xmlns="">
          <p:sp>
            <p:nvSpPr>
              <p:cNvPr id="6" name="Text Placeholder 5">
                <a:extLst>
                  <a:ext uri="{FF2B5EF4-FFF2-40B4-BE49-F238E27FC236}">
                    <a16:creationId xmlns:a16="http://schemas.microsoft.com/office/drawing/2014/main" id="{89E62E72-4B52-18E8-F614-5B3DD76A4DE4}"/>
                  </a:ext>
                </a:extLst>
              </p:cNvPr>
              <p:cNvSpPr>
                <a:spLocks noGrp="1" noRot="1" noChangeAspect="1" noMove="1" noResize="1" noEditPoints="1" noAdjustHandles="1" noChangeArrowheads="1" noChangeShapeType="1" noTextEdit="1"/>
              </p:cNvSpPr>
              <p:nvPr>
                <p:ph type="body" sz="quarter" idx="16"/>
              </p:nvPr>
            </p:nvSpPr>
            <p:spPr>
              <a:xfrm>
                <a:off x="6240475" y="1052513"/>
                <a:ext cx="5688000" cy="4424051"/>
              </a:xfrm>
              <a:blipFill>
                <a:blip r:embed="rId15"/>
                <a:stretch>
                  <a:fillRect/>
                </a:stretch>
              </a:blipFill>
            </p:spPr>
            <p:txBody>
              <a:bodyPr/>
              <a:lstStyle/>
              <a:p>
                <a:r>
                  <a:rPr lang="en-GB">
                    <a:noFill/>
                  </a:rPr>
                  <a:t> </a:t>
                </a:r>
              </a:p>
            </p:txBody>
          </p:sp>
        </mc:Fallback>
      </mc:AlternateContent>
      <p:sp>
        <p:nvSpPr>
          <p:cNvPr id="7" name="Text Placeholder 4">
            <a:extLst>
              <a:ext uri="{FF2B5EF4-FFF2-40B4-BE49-F238E27FC236}">
                <a16:creationId xmlns:a16="http://schemas.microsoft.com/office/drawing/2014/main" id="{A58A85C1-DA55-ACED-5FF6-589C449DDC70}"/>
              </a:ext>
            </a:extLst>
          </p:cNvPr>
          <p:cNvSpPr txBox="1">
            <a:spLocks/>
          </p:cNvSpPr>
          <p:nvPr/>
        </p:nvSpPr>
        <p:spPr>
          <a:xfrm>
            <a:off x="6240475" y="6304547"/>
            <a:ext cx="3862426" cy="285222"/>
          </a:xfrm>
          <a:prstGeom prst="rect">
            <a:avLst/>
          </a:prstGeom>
          <a:solidFill>
            <a:srgbClr val="E0E6F0"/>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pPr>
            <a:r>
              <a:rPr lang="en-GB" sz="1400" dirty="0">
                <a:hlinkClick r:id="rId16"/>
              </a:rPr>
              <a:t>Click here</a:t>
            </a:r>
            <a:r>
              <a:rPr lang="en-GB" sz="1400" dirty="0"/>
              <a:t> for a full list of Numicon Essentials lessons</a:t>
            </a:r>
            <a:r>
              <a:rPr lang="en-GB" sz="1400" dirty="0">
                <a:ea typeface="Calibri"/>
                <a:cs typeface="Calibri"/>
              </a:rPr>
              <a:t>.</a:t>
            </a:r>
            <a:endParaRPr lang="en-GB" sz="1400" dirty="0"/>
          </a:p>
          <a:p>
            <a:pPr marL="0" indent="0">
              <a:lnSpc>
                <a:spcPct val="100000"/>
              </a:lnSpc>
              <a:spcBef>
                <a:spcPts val="0"/>
              </a:spcBef>
              <a:buClrTx/>
              <a:buNone/>
            </a:pPr>
            <a:endParaRPr lang="en-GB" sz="1400" dirty="0"/>
          </a:p>
        </p:txBody>
      </p:sp>
    </p:spTree>
    <p:extLst>
      <p:ext uri="{BB962C8B-B14F-4D97-AF65-F5344CB8AC3E}">
        <p14:creationId xmlns:p14="http://schemas.microsoft.com/office/powerpoint/2010/main" val="390485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4D31-71A8-69D6-60AA-6D60C108BEBF}"/>
              </a:ext>
            </a:extLst>
          </p:cNvPr>
          <p:cNvSpPr>
            <a:spLocks noGrp="1"/>
          </p:cNvSpPr>
          <p:nvPr>
            <p:ph type="title"/>
          </p:nvPr>
        </p:nvSpPr>
        <p:spPr/>
        <p:txBody>
          <a:bodyPr/>
          <a:lstStyle/>
          <a:p>
            <a:r>
              <a:rPr lang="en-GB">
                <a:latin typeface="Calibri"/>
                <a:cs typeface="Calibri"/>
              </a:rPr>
              <a:t>Lesson essentials</a:t>
            </a:r>
          </a:p>
        </p:txBody>
      </p:sp>
      <p:sp>
        <p:nvSpPr>
          <p:cNvPr id="3" name="Text Placeholder 2">
            <a:extLst>
              <a:ext uri="{FF2B5EF4-FFF2-40B4-BE49-F238E27FC236}">
                <a16:creationId xmlns:a16="http://schemas.microsoft.com/office/drawing/2014/main" id="{E8A3D8DF-AD59-1112-1E57-2D5D306AD006}"/>
              </a:ext>
            </a:extLst>
          </p:cNvPr>
          <p:cNvSpPr>
            <a:spLocks noGrp="1"/>
          </p:cNvSpPr>
          <p:nvPr>
            <p:ph type="body" sz="quarter" idx="14"/>
          </p:nvPr>
        </p:nvSpPr>
        <p:spPr>
          <a:xfrm>
            <a:off x="269874" y="1052513"/>
            <a:ext cx="3600000" cy="2471785"/>
          </a:xfrm>
        </p:spPr>
        <p:txBody>
          <a:bodyPr wrap="square" lIns="180000" tIns="180000" rIns="180000" bIns="180000" anchor="t">
            <a:spAutoFit/>
          </a:bodyPr>
          <a:lstStyle/>
          <a:p>
            <a:r>
              <a:rPr lang="en-GB" dirty="0">
                <a:ea typeface="Calibri"/>
                <a:cs typeface="Calibri"/>
              </a:rPr>
              <a:t>Resources</a:t>
            </a:r>
          </a:p>
          <a:p>
            <a:pPr lvl="1">
              <a:spcAft>
                <a:spcPts val="500"/>
              </a:spcAft>
            </a:pPr>
            <a:r>
              <a:rPr lang="en-GB" dirty="0">
                <a:ea typeface="Calibri"/>
                <a:cs typeface="Calibri"/>
              </a:rPr>
              <a:t>Sticky notes | Large rectangular pieces of paper | Smaller rectangular pieces of paper | Numicon pieces | Numicon pegs | Visualiser (optional) | Print-outs of Extend and explore slide</a:t>
            </a:r>
          </a:p>
          <a:p>
            <a:pPr lvl="1">
              <a:spcAft>
                <a:spcPts val="500"/>
              </a:spcAft>
            </a:pPr>
            <a:r>
              <a:rPr lang="en-GB" b="1" dirty="0">
                <a:ea typeface="Calibri"/>
                <a:cs typeface="Calibri"/>
                <a:hlinkClick r:id="rId3"/>
              </a:rPr>
              <a:t>Resource pack (PCMs)</a:t>
            </a:r>
            <a:r>
              <a:rPr lang="en-GB" b="1" dirty="0">
                <a:ea typeface="Calibri"/>
                <a:cs typeface="Calibri"/>
              </a:rPr>
              <a:t>: </a:t>
            </a:r>
          </a:p>
          <a:p>
            <a:pPr marL="285750" lvl="1" indent="-285750">
              <a:spcAft>
                <a:spcPts val="500"/>
              </a:spcAft>
              <a:buFont typeface="Arial,Sans-Serif" panose="020B0604020202020204" pitchFamily="34" charset="0"/>
              <a:buChar char="•"/>
            </a:pPr>
            <a:r>
              <a:rPr lang="en-GB" dirty="0">
                <a:ea typeface="Calibri"/>
                <a:cs typeface="Calibri"/>
              </a:rPr>
              <a:t>Fraction multiplication problems</a:t>
            </a:r>
          </a:p>
        </p:txBody>
      </p:sp>
      <p:sp>
        <p:nvSpPr>
          <p:cNvPr id="4" name="Text Placeholder 3">
            <a:extLst>
              <a:ext uri="{FF2B5EF4-FFF2-40B4-BE49-F238E27FC236}">
                <a16:creationId xmlns:a16="http://schemas.microsoft.com/office/drawing/2014/main" id="{544F2078-9D36-3FEC-4FDD-DB2D0843BAA0}"/>
              </a:ext>
            </a:extLst>
          </p:cNvPr>
          <p:cNvSpPr>
            <a:spLocks noGrp="1"/>
          </p:cNvSpPr>
          <p:nvPr>
            <p:ph type="body" sz="quarter" idx="10"/>
          </p:nvPr>
        </p:nvSpPr>
        <p:spPr>
          <a:xfrm>
            <a:off x="4299175" y="1052513"/>
            <a:ext cx="3600000" cy="1799806"/>
          </a:xfrm>
        </p:spPr>
        <p:txBody>
          <a:bodyPr/>
          <a:lstStyle/>
          <a:p>
            <a:r>
              <a:rPr lang="en-GB">
                <a:ea typeface="Calibri"/>
                <a:cs typeface="Calibri"/>
              </a:rPr>
              <a:t>Key vocabulary</a:t>
            </a:r>
          </a:p>
          <a:p>
            <a:pPr lvl="1" indent="-285750"/>
            <a:r>
              <a:rPr lang="en-GB">
                <a:ea typeface="Calibri"/>
                <a:cs typeface="Calibri"/>
              </a:rPr>
              <a:t>multiply, fraction, proper fraction, multiplier, product, numerator, denominator, simplify, repeated, whole number, value, half, third</a:t>
            </a:r>
          </a:p>
          <a:p>
            <a:pPr lvl="1" indent="-285750"/>
            <a:r>
              <a:rPr lang="en-GB">
                <a:ea typeface="Calibri"/>
                <a:cs typeface="Calibri"/>
              </a:rPr>
              <a:t>Click </a:t>
            </a:r>
            <a:r>
              <a:rPr lang="en-GB">
                <a:ea typeface="Calibri"/>
                <a:cs typeface="Calibri"/>
                <a:hlinkClick r:id="rId4"/>
              </a:rPr>
              <a:t>here</a:t>
            </a:r>
            <a:r>
              <a:rPr lang="en-GB">
                <a:ea typeface="Calibri"/>
                <a:cs typeface="Calibri"/>
              </a:rPr>
              <a:t> for glossary definitions.</a:t>
            </a:r>
            <a:endParaRPr lang="en-GB">
              <a:ea typeface="Calibri"/>
            </a:endParaRPr>
          </a:p>
        </p:txBody>
      </p:sp>
      <p:sp>
        <p:nvSpPr>
          <p:cNvPr id="5" name="Text Placeholder 4">
            <a:extLst>
              <a:ext uri="{FF2B5EF4-FFF2-40B4-BE49-F238E27FC236}">
                <a16:creationId xmlns:a16="http://schemas.microsoft.com/office/drawing/2014/main" id="{B2037F25-D0A9-9F98-5C95-2C0E637FBFF0}"/>
              </a:ext>
            </a:extLst>
          </p:cNvPr>
          <p:cNvSpPr>
            <a:spLocks noGrp="1"/>
          </p:cNvSpPr>
          <p:nvPr>
            <p:ph type="body" sz="quarter" idx="18"/>
          </p:nvPr>
        </p:nvSpPr>
        <p:spPr>
          <a:xfrm>
            <a:off x="8328475" y="1052513"/>
            <a:ext cx="3600000" cy="1686955"/>
          </a:xfrm>
        </p:spPr>
        <p:txBody>
          <a:bodyPr/>
          <a:lstStyle/>
          <a:p>
            <a:r>
              <a:rPr lang="en-GB">
                <a:ea typeface="Calibri"/>
                <a:cs typeface="Calibri"/>
              </a:rPr>
              <a:t>Discussion stems</a:t>
            </a:r>
          </a:p>
          <a:p>
            <a:pPr lvl="1" indent="-285750"/>
            <a:r>
              <a:rPr lang="en-GB" b="1">
                <a:ea typeface="Calibri"/>
                <a:cs typeface="Calibri"/>
              </a:rPr>
              <a:t>Instigate</a:t>
            </a:r>
            <a:r>
              <a:rPr lang="en-GB">
                <a:ea typeface="Calibri"/>
                <a:cs typeface="Calibri"/>
              </a:rPr>
              <a:t>: ‘I’d think that…’</a:t>
            </a:r>
          </a:p>
          <a:p>
            <a:pPr lvl="1" indent="-285750"/>
            <a:r>
              <a:rPr lang="en-GB" b="1">
                <a:ea typeface="Calibri"/>
                <a:cs typeface="Calibri"/>
              </a:rPr>
              <a:t>Build</a:t>
            </a:r>
            <a:r>
              <a:rPr lang="en-GB">
                <a:ea typeface="Calibri"/>
                <a:cs typeface="Calibri"/>
              </a:rPr>
              <a:t>: ‘I agree because…’</a:t>
            </a:r>
          </a:p>
          <a:p>
            <a:pPr lvl="1" indent="-285750"/>
            <a:r>
              <a:rPr lang="en-GB" b="1">
                <a:ea typeface="Calibri"/>
                <a:cs typeface="Calibri"/>
              </a:rPr>
              <a:t>Challenge</a:t>
            </a:r>
            <a:r>
              <a:rPr lang="en-GB">
                <a:ea typeface="Calibri"/>
                <a:cs typeface="Calibri"/>
              </a:rPr>
              <a:t>: ‘I disagree because…’ </a:t>
            </a:r>
            <a:endParaRPr lang="en-GB">
              <a:ea typeface="Calibri"/>
            </a:endParaRPr>
          </a:p>
        </p:txBody>
      </p:sp>
      <p:sp>
        <p:nvSpPr>
          <p:cNvPr id="6" name="Text Placeholder 5">
            <a:extLst>
              <a:ext uri="{FF2B5EF4-FFF2-40B4-BE49-F238E27FC236}">
                <a16:creationId xmlns:a16="http://schemas.microsoft.com/office/drawing/2014/main" id="{CB688F28-6CB6-D995-C9E5-027C74BAB0FA}"/>
              </a:ext>
            </a:extLst>
          </p:cNvPr>
          <p:cNvSpPr>
            <a:spLocks noGrp="1"/>
          </p:cNvSpPr>
          <p:nvPr>
            <p:ph type="body" sz="quarter" idx="16"/>
          </p:nvPr>
        </p:nvSpPr>
        <p:spPr>
          <a:xfrm>
            <a:off x="4299175" y="2791323"/>
            <a:ext cx="3600000" cy="1584363"/>
          </a:xfrm>
        </p:spPr>
        <p:txBody>
          <a:bodyPr/>
          <a:lstStyle/>
          <a:p>
            <a:r>
              <a:rPr lang="en-GB">
                <a:ea typeface="Calibri"/>
                <a:cs typeface="Calibri"/>
              </a:rPr>
              <a:t>Sentence stems</a:t>
            </a:r>
          </a:p>
          <a:p>
            <a:pPr lvl="1" indent="-285750"/>
            <a:r>
              <a:rPr lang="en-GB">
                <a:ea typeface="Calibri"/>
                <a:cs typeface="Calibri"/>
              </a:rPr>
              <a:t>I know that __ of __ is the same as __ × __.</a:t>
            </a:r>
          </a:p>
          <a:p>
            <a:pPr lvl="1" indent="-285750"/>
            <a:r>
              <a:rPr lang="en-GB">
                <a:ea typeface="Calibri"/>
                <a:cs typeface="Calibri"/>
              </a:rPr>
              <a:t>When we multiply pairs of fractions, we multiply the … and the …</a:t>
            </a:r>
            <a:endParaRPr lang="en-GB">
              <a:ea typeface="Calibri"/>
            </a:endParaRPr>
          </a:p>
        </p:txBody>
      </p:sp>
      <p:sp>
        <p:nvSpPr>
          <p:cNvPr id="7" name="Text Placeholder 6">
            <a:extLst>
              <a:ext uri="{FF2B5EF4-FFF2-40B4-BE49-F238E27FC236}">
                <a16:creationId xmlns:a16="http://schemas.microsoft.com/office/drawing/2014/main" id="{12274127-39A2-D654-29BF-251FDC663128}"/>
              </a:ext>
            </a:extLst>
          </p:cNvPr>
          <p:cNvSpPr>
            <a:spLocks noGrp="1"/>
          </p:cNvSpPr>
          <p:nvPr>
            <p:ph type="body" sz="quarter" idx="15"/>
          </p:nvPr>
        </p:nvSpPr>
        <p:spPr>
          <a:xfrm>
            <a:off x="8326800" y="2791323"/>
            <a:ext cx="3600000" cy="1266327"/>
          </a:xfrm>
        </p:spPr>
        <p:txBody>
          <a:bodyPr/>
          <a:lstStyle/>
          <a:p>
            <a:r>
              <a:rPr lang="en-GB">
                <a:ea typeface="Calibri"/>
                <a:cs typeface="Calibri"/>
              </a:rPr>
              <a:t>Key ideas and tips</a:t>
            </a:r>
          </a:p>
          <a:p>
            <a:pPr lvl="1"/>
            <a:r>
              <a:rPr lang="en-GB">
                <a:solidFill>
                  <a:srgbClr val="000000"/>
                </a:solidFill>
                <a:ea typeface="Calibri"/>
                <a:cs typeface="Calibri"/>
              </a:rPr>
              <a:t>Fractions can be multiplied by multiplying both the numerators and denominators.</a:t>
            </a:r>
            <a:endParaRPr lang="en-GB">
              <a:cs typeface="Calibri"/>
            </a:endParaRP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8487E31C-9485-4902-9FB3-7FA81736A589}"/>
                  </a:ext>
                </a:extLst>
              </p:cNvPr>
              <p:cNvSpPr>
                <a:spLocks noGrp="1"/>
              </p:cNvSpPr>
              <p:nvPr>
                <p:ph type="body" sz="quarter" idx="17"/>
              </p:nvPr>
            </p:nvSpPr>
            <p:spPr>
              <a:xfrm>
                <a:off x="269874" y="4294661"/>
                <a:ext cx="11658602" cy="2220434"/>
              </a:xfrm>
            </p:spPr>
            <p:txBody>
              <a:bodyPr>
                <a:noAutofit/>
              </a:bodyPr>
              <a:lstStyle/>
              <a:p>
                <a:r>
                  <a:rPr lang="en-GB">
                    <a:ea typeface="Calibri"/>
                    <a:cs typeface="Calibri"/>
                  </a:rPr>
                  <a:t>Watch points and misconceptions</a:t>
                </a:r>
              </a:p>
              <a:p>
                <a:pPr marL="285750" lvl="1" indent="-285750">
                  <a:buFont typeface="Arial,Sans-Serif"/>
                  <a:buChar char="•"/>
                </a:pPr>
                <a:r>
                  <a:rPr lang="en-GB">
                    <a:solidFill>
                      <a:srgbClr val="000000"/>
                    </a:solidFill>
                    <a:ea typeface="Calibri"/>
                  </a:rPr>
                  <a:t>Children may continue to believe that when they multiply, the number always gets bigger and not understand that this doesn’t apply when the multiplier is less than 1. </a:t>
                </a:r>
              </a:p>
              <a:p>
                <a:pPr marL="285750" lvl="1" indent="-285750">
                  <a:buFont typeface="Arial,Sans-Serif"/>
                  <a:buChar char="•"/>
                </a:pPr>
                <a:r>
                  <a:rPr lang="en-GB">
                    <a:solidFill>
                      <a:srgbClr val="000000"/>
                    </a:solidFill>
                    <a:ea typeface="Calibri"/>
                  </a:rPr>
                  <a:t>When working with real-life examples, children may find the fractions in the wrong order, e.g. for </a:t>
                </a:r>
                <a14:m>
                  <m:oMath xmlns:m="http://schemas.openxmlformats.org/officeDocument/2006/math">
                    <m:f>
                      <m:fPr>
                        <m:ctrlPr>
                          <a:rPr lang="en-GB" i="1" smtClean="0">
                            <a:solidFill>
                              <a:srgbClr val="000000"/>
                            </a:solidFill>
                            <a:latin typeface="Cambria Math" panose="02040503050406030204" pitchFamily="18" charset="0"/>
                            <a:ea typeface="Calibri"/>
                          </a:rPr>
                        </m:ctrlPr>
                      </m:fPr>
                      <m:num>
                        <m:r>
                          <a:rPr lang="en-GB" b="0" i="1" smtClean="0">
                            <a:solidFill>
                              <a:srgbClr val="000000"/>
                            </a:solidFill>
                            <a:latin typeface="Cambria Math" panose="02040503050406030204" pitchFamily="18" charset="0"/>
                            <a:ea typeface="Calibri"/>
                          </a:rPr>
                          <m:t>1</m:t>
                        </m:r>
                      </m:num>
                      <m:den>
                        <m:r>
                          <a:rPr lang="en-GB" b="0" i="1" smtClean="0">
                            <a:solidFill>
                              <a:srgbClr val="000000"/>
                            </a:solidFill>
                            <a:latin typeface="Cambria Math" panose="02040503050406030204" pitchFamily="18" charset="0"/>
                            <a:ea typeface="Calibri"/>
                          </a:rPr>
                          <m:t>3</m:t>
                        </m:r>
                      </m:den>
                    </m:f>
                  </m:oMath>
                </a14:m>
                <a:r>
                  <a:rPr lang="en-GB">
                    <a:solidFill>
                      <a:srgbClr val="000000"/>
                    </a:solidFill>
                    <a:ea typeface="Calibri"/>
                    <a:cs typeface="Calibri"/>
                  </a:rPr>
                  <a:t> of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2</m:t>
                        </m:r>
                      </m:den>
                    </m:f>
                  </m:oMath>
                </a14:m>
                <a:r>
                  <a:rPr lang="en-GB">
                    <a:solidFill>
                      <a:srgbClr val="000000"/>
                    </a:solidFill>
                    <a:ea typeface="Calibri"/>
                    <a:cs typeface="Calibri"/>
                  </a:rPr>
                  <a:t>, children should begin by finding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2</m:t>
                        </m:r>
                      </m:den>
                    </m:f>
                  </m:oMath>
                </a14:m>
                <a:r>
                  <a:rPr lang="en-GB">
                    <a:solidFill>
                      <a:srgbClr val="000000"/>
                    </a:solidFill>
                    <a:ea typeface="Calibri"/>
                    <a:cs typeface="Calibri"/>
                  </a:rPr>
                  <a:t> and then find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3</m:t>
                        </m:r>
                      </m:den>
                    </m:f>
                  </m:oMath>
                </a14:m>
                <a:r>
                  <a:rPr lang="en-GB">
                    <a:solidFill>
                      <a:srgbClr val="000000"/>
                    </a:solidFill>
                    <a:ea typeface="Calibri"/>
                    <a:cs typeface="Calibri"/>
                  </a:rPr>
                  <a:t> of the half. Children may start by finding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3</m:t>
                        </m:r>
                      </m:den>
                    </m:f>
                  </m:oMath>
                </a14:m>
                <a:r>
                  <a:rPr lang="en-GB">
                    <a:solidFill>
                      <a:srgbClr val="000000"/>
                    </a:solidFill>
                    <a:ea typeface="Calibri"/>
                    <a:cs typeface="Calibri"/>
                  </a:rPr>
                  <a:t>, because that is the first fraction they read. The answer will be the same, but conceptually it is different.  </a:t>
                </a:r>
              </a:p>
              <a:p>
                <a:pPr marL="285750" lvl="1" indent="-285750">
                  <a:buFont typeface="Arial,Sans-Serif"/>
                  <a:buChar char="•"/>
                </a:pPr>
                <a:r>
                  <a:rPr lang="en-GB">
                    <a:solidFill>
                      <a:srgbClr val="000000"/>
                    </a:solidFill>
                    <a:ea typeface="Calibri"/>
                    <a:cs typeface="Calibri"/>
                  </a:rPr>
                  <a:t>C</a:t>
                </a:r>
                <a:r>
                  <a:rPr lang="en-GB">
                    <a:solidFill>
                      <a:srgbClr val="000000"/>
                    </a:solidFill>
                    <a:ea typeface="Calibri"/>
                  </a:rPr>
                  <a:t>hildren might forget to simplify fractions when they have the opportunity.</a:t>
                </a:r>
                <a:endParaRPr lang="en-GB"/>
              </a:p>
            </p:txBody>
          </p:sp>
        </mc:Choice>
        <mc:Fallback xmlns="">
          <p:sp>
            <p:nvSpPr>
              <p:cNvPr id="8" name="Text Placeholder 7">
                <a:extLst>
                  <a:ext uri="{FF2B5EF4-FFF2-40B4-BE49-F238E27FC236}">
                    <a16:creationId xmlns:a16="http://schemas.microsoft.com/office/drawing/2014/main" id="{8487E31C-9485-4902-9FB3-7FA81736A589}"/>
                  </a:ext>
                </a:extLst>
              </p:cNvPr>
              <p:cNvSpPr>
                <a:spLocks noGrp="1" noRot="1" noChangeAspect="1" noMove="1" noResize="1" noEditPoints="1" noAdjustHandles="1" noChangeArrowheads="1" noChangeShapeType="1" noTextEdit="1"/>
              </p:cNvSpPr>
              <p:nvPr>
                <p:ph type="body" sz="quarter" idx="17"/>
              </p:nvPr>
            </p:nvSpPr>
            <p:spPr>
              <a:xfrm>
                <a:off x="269874" y="4294661"/>
                <a:ext cx="11658602" cy="2220434"/>
              </a:xfr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830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1D01-8FBD-1386-3A24-337F3524D360}"/>
              </a:ext>
            </a:extLst>
          </p:cNvPr>
          <p:cNvSpPr>
            <a:spLocks noGrp="1"/>
          </p:cNvSpPr>
          <p:nvPr>
            <p:ph type="title"/>
          </p:nvPr>
        </p:nvSpPr>
        <p:spPr/>
        <p:txBody>
          <a:bodyPr/>
          <a:lstStyle/>
          <a:p>
            <a:r>
              <a:rPr lang="en-GB"/>
              <a:t>Multiply pairs of fractions</a:t>
            </a:r>
          </a:p>
        </p:txBody>
      </p:sp>
    </p:spTree>
    <p:extLst>
      <p:ext uri="{BB962C8B-B14F-4D97-AF65-F5344CB8AC3E}">
        <p14:creationId xmlns:p14="http://schemas.microsoft.com/office/powerpoint/2010/main" val="257876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B4D4-C797-DDFB-8192-F7D6BE869BD1}"/>
              </a:ext>
            </a:extLst>
          </p:cNvPr>
          <p:cNvSpPr>
            <a:spLocks noGrp="1"/>
          </p:cNvSpPr>
          <p:nvPr>
            <p:ph type="title"/>
          </p:nvPr>
        </p:nvSpPr>
        <p:spPr>
          <a:xfrm>
            <a:off x="891373" y="307050"/>
            <a:ext cx="4680000" cy="415498"/>
          </a:xfrm>
        </p:spPr>
        <p:txBody>
          <a:bodyPr/>
          <a:lstStyle/>
          <a:p>
            <a:r>
              <a:rPr lang="en-GB">
                <a:latin typeface="Calibri"/>
                <a:ea typeface="Calibri"/>
                <a:cs typeface="Calibri"/>
              </a:rPr>
              <a:t>Talk task</a:t>
            </a:r>
            <a:endParaRPr lang="en-GB"/>
          </a:p>
        </p:txBody>
      </p:sp>
      <p:pic>
        <p:nvPicPr>
          <p:cNvPr id="42" name="Picture Placeholder 41" descr="Oracy groupings: trios">
            <a:extLst>
              <a:ext uri="{FF2B5EF4-FFF2-40B4-BE49-F238E27FC236}">
                <a16:creationId xmlns:a16="http://schemas.microsoft.com/office/drawing/2014/main" id="{D51EF110-0B34-F875-2BE9-7C169782B33F}"/>
              </a:ext>
            </a:extLst>
          </p:cNvPr>
          <p:cNvPicPr>
            <a:picLocks noGrp="1" noChangeAspect="1"/>
          </p:cNvPicPr>
          <p:nvPr>
            <p:ph type="pic" sz="quarter" idx="24"/>
          </p:nvPr>
        </p:nvPicPr>
        <p:blipFill>
          <a:blip r:embed="rId3"/>
          <a:stretch>
            <a:fillRect/>
          </a:stretch>
        </p:blipFill>
        <p:spPr>
          <a:xfrm>
            <a:off x="8442000" y="201600"/>
            <a:ext cx="1080000" cy="1080000"/>
          </a:xfrm>
          <a:prstGeom prst="rect">
            <a:avLst/>
          </a:prstGeom>
        </p:spPr>
      </p:pic>
      <p:sp>
        <p:nvSpPr>
          <p:cNvPr id="3" name="Text Placeholder 2">
            <a:extLst>
              <a:ext uri="{FF2B5EF4-FFF2-40B4-BE49-F238E27FC236}">
                <a16:creationId xmlns:a16="http://schemas.microsoft.com/office/drawing/2014/main" id="{7D7F16A7-E809-4A16-D9F5-13FEA1F67810}"/>
              </a:ext>
            </a:extLst>
          </p:cNvPr>
          <p:cNvSpPr>
            <a:spLocks noGrp="1"/>
          </p:cNvSpPr>
          <p:nvPr>
            <p:ph type="body" sz="quarter" idx="11"/>
          </p:nvPr>
        </p:nvSpPr>
        <p:spPr/>
        <p:txBody>
          <a:bodyPr/>
          <a:lstStyle/>
          <a:p>
            <a:r>
              <a:rPr lang="en-GB" dirty="0"/>
              <a:t>Always, sometimes or never?</a:t>
            </a:r>
          </a:p>
        </p:txBody>
      </p:sp>
      <p:sp>
        <p:nvSpPr>
          <p:cNvPr id="4" name="Text Placeholder 3">
            <a:extLst>
              <a:ext uri="{FF2B5EF4-FFF2-40B4-BE49-F238E27FC236}">
                <a16:creationId xmlns:a16="http://schemas.microsoft.com/office/drawing/2014/main" id="{3A2AF943-AB08-5554-413C-9C403536816B}"/>
              </a:ext>
            </a:extLst>
          </p:cNvPr>
          <p:cNvSpPr>
            <a:spLocks noGrp="1"/>
          </p:cNvSpPr>
          <p:nvPr>
            <p:ph type="body" sz="quarter" idx="18"/>
          </p:nvPr>
        </p:nvSpPr>
        <p:spPr>
          <a:xfrm>
            <a:off x="953758" y="1913567"/>
            <a:ext cx="8074951" cy="776758"/>
          </a:xfrm>
          <a:prstGeom prst="wedgeRoundRectCallout">
            <a:avLst>
              <a:gd name="adj1" fmla="val -36873"/>
              <a:gd name="adj2" fmla="val 83183"/>
              <a:gd name="adj3" fmla="val 16667"/>
            </a:avLst>
          </a:prstGeom>
          <a:solidFill>
            <a:srgbClr val="FEF0DF"/>
          </a:solidFill>
        </p:spPr>
        <p:txBody>
          <a:bodyPr lIns="180000" tIns="180000" rIns="180000" bIns="180000"/>
          <a:lstStyle/>
          <a:p>
            <a:pPr>
              <a:lnSpc>
                <a:spcPct val="100000"/>
              </a:lnSpc>
            </a:pPr>
            <a:r>
              <a:rPr lang="en-GB"/>
              <a:t>When we multiply, the product is greater than the original number.</a:t>
            </a:r>
          </a:p>
        </p:txBody>
      </p:sp>
      <p:pic>
        <p:nvPicPr>
          <p:cNvPr id="9" name="Picture Placeholder 8">
            <a:extLst>
              <a:ext uri="{FF2B5EF4-FFF2-40B4-BE49-F238E27FC236}">
                <a16:creationId xmlns:a16="http://schemas.microsoft.com/office/drawing/2014/main" id="{734CC291-AE02-5F7B-9A15-5E188E4EB77E}"/>
              </a:ext>
              <a:ext uri="{C183D7F6-B498-43B3-948B-1728B52AA6E4}">
                <adec:decorative xmlns:adec="http://schemas.microsoft.com/office/drawing/2017/decorative" val="1"/>
              </a:ext>
            </a:extLst>
          </p:cNvPr>
          <p:cNvPicPr>
            <a:picLocks noGrp="1" noChangeAspect="1"/>
          </p:cNvPicPr>
          <p:nvPr>
            <p:ph type="pic" sz="quarter" idx="23"/>
          </p:nvPr>
        </p:nvPicPr>
        <p:blipFill>
          <a:blip r:embed="rId4"/>
          <a:stretch>
            <a:fillRect/>
          </a:stretch>
        </p:blipFill>
        <p:spPr>
          <a:xfrm>
            <a:off x="263521" y="2790212"/>
            <a:ext cx="1080000" cy="1201648"/>
          </a:xfrm>
        </p:spPr>
      </p:pic>
      <p:sp>
        <p:nvSpPr>
          <p:cNvPr id="19" name="Text Placeholder 18">
            <a:extLst>
              <a:ext uri="{FF2B5EF4-FFF2-40B4-BE49-F238E27FC236}">
                <a16:creationId xmlns:a16="http://schemas.microsoft.com/office/drawing/2014/main" id="{9B4F61B8-6839-76CC-100F-522FF6D3489B}"/>
              </a:ext>
            </a:extLst>
          </p:cNvPr>
          <p:cNvSpPr>
            <a:spLocks noGrp="1"/>
          </p:cNvSpPr>
          <p:nvPr>
            <p:ph type="body" sz="quarter" idx="20"/>
          </p:nvPr>
        </p:nvSpPr>
        <p:spPr>
          <a:xfrm>
            <a:off x="356784" y="3873952"/>
            <a:ext cx="893473" cy="507831"/>
          </a:xfrm>
        </p:spPr>
        <p:txBody>
          <a:bodyPr/>
          <a:lstStyle/>
          <a:p>
            <a:pPr algn="ctr"/>
            <a:r>
              <a:rPr lang="en-GB"/>
              <a:t>Ravi</a:t>
            </a:r>
          </a:p>
        </p:txBody>
      </p:sp>
      <p:sp>
        <p:nvSpPr>
          <p:cNvPr id="36" name="Rounded Rectangle 4">
            <a:extLst>
              <a:ext uri="{FF2B5EF4-FFF2-40B4-BE49-F238E27FC236}">
                <a16:creationId xmlns:a16="http://schemas.microsoft.com/office/drawing/2014/main" id="{D7227C92-CD26-FEB7-2C81-7ECE66663C58}"/>
              </a:ext>
            </a:extLst>
          </p:cNvPr>
          <p:cNvSpPr/>
          <p:nvPr/>
        </p:nvSpPr>
        <p:spPr>
          <a:xfrm>
            <a:off x="130796" y="4948357"/>
            <a:ext cx="4292288" cy="1714260"/>
          </a:xfrm>
          <a:prstGeom prst="roundRect">
            <a:avLst/>
          </a:prstGeom>
          <a:solidFill>
            <a:srgbClr val="E4D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30000"/>
              </a:lnSpc>
            </a:pPr>
            <a:r>
              <a:rPr lang="en-GB" sz="2200" b="1">
                <a:solidFill>
                  <a:schemeClr val="tx1"/>
                </a:solidFill>
              </a:rPr>
              <a:t>Instigate</a:t>
            </a:r>
            <a:r>
              <a:rPr lang="en-GB" sz="2200">
                <a:solidFill>
                  <a:schemeClr val="tx1"/>
                </a:solidFill>
              </a:rPr>
              <a:t>: ‘I think that …’</a:t>
            </a:r>
          </a:p>
          <a:p>
            <a:pPr lvl="0">
              <a:lnSpc>
                <a:spcPct val="130000"/>
              </a:lnSpc>
            </a:pPr>
            <a:r>
              <a:rPr lang="en-GB" sz="2200" b="1">
                <a:solidFill>
                  <a:schemeClr val="tx1"/>
                </a:solidFill>
              </a:rPr>
              <a:t>Build</a:t>
            </a:r>
            <a:r>
              <a:rPr lang="en-GB" sz="2200">
                <a:solidFill>
                  <a:schemeClr val="tx1"/>
                </a:solidFill>
              </a:rPr>
              <a:t>: ‘I agree because …’</a:t>
            </a:r>
          </a:p>
          <a:p>
            <a:pPr lvl="0">
              <a:lnSpc>
                <a:spcPct val="130000"/>
              </a:lnSpc>
            </a:pPr>
            <a:r>
              <a:rPr lang="en-GB" sz="2200" b="1">
                <a:solidFill>
                  <a:schemeClr val="tx1"/>
                </a:solidFill>
              </a:rPr>
              <a:t>Challenge</a:t>
            </a:r>
            <a:r>
              <a:rPr lang="en-GB" sz="2200">
                <a:solidFill>
                  <a:schemeClr val="tx1"/>
                </a:solidFill>
              </a:rPr>
              <a:t>: ‘I disagree because …’</a:t>
            </a:r>
          </a:p>
        </p:txBody>
      </p:sp>
      <p:grpSp>
        <p:nvGrpSpPr>
          <p:cNvPr id="39" name="Group 38" descr="Speech bubble: Write your answer on a sticky note. Share with the consensus circle.">
            <a:extLst>
              <a:ext uri="{FF2B5EF4-FFF2-40B4-BE49-F238E27FC236}">
                <a16:creationId xmlns:a16="http://schemas.microsoft.com/office/drawing/2014/main" id="{11ECFC3E-A7B3-F71D-344D-87EEB1CA7746}"/>
              </a:ext>
            </a:extLst>
          </p:cNvPr>
          <p:cNvGrpSpPr/>
          <p:nvPr/>
        </p:nvGrpSpPr>
        <p:grpSpPr>
          <a:xfrm>
            <a:off x="4991233" y="3471378"/>
            <a:ext cx="4486482" cy="1708003"/>
            <a:chOff x="1429092" y="5029200"/>
            <a:chExt cx="2949843" cy="1708003"/>
          </a:xfrm>
        </p:grpSpPr>
        <p:sp>
          <p:nvSpPr>
            <p:cNvPr id="40" name="Rounded Rectangle 4">
              <a:extLst>
                <a:ext uri="{FF2B5EF4-FFF2-40B4-BE49-F238E27FC236}">
                  <a16:creationId xmlns:a16="http://schemas.microsoft.com/office/drawing/2014/main" id="{355DB1A2-BC6E-503D-643C-3644944119E8}"/>
                </a:ext>
                <a:ext uri="{C183D7F6-B498-43B3-948B-1728B52AA6E4}">
                  <adec:decorative xmlns:adec="http://schemas.microsoft.com/office/drawing/2017/decorative" val="0"/>
                </a:ext>
              </a:extLst>
            </p:cNvPr>
            <p:cNvSpPr/>
            <p:nvPr/>
          </p:nvSpPr>
          <p:spPr>
            <a:xfrm>
              <a:off x="1429092" y="5029200"/>
              <a:ext cx="2949843" cy="1260000"/>
            </a:xfrm>
            <a:prstGeom prst="roundRect">
              <a:avLst/>
            </a:prstGeom>
            <a:solidFill>
              <a:srgbClr val="D1E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Write your answer on a sticky note. Share with the consensus circle.</a:t>
              </a:r>
            </a:p>
          </p:txBody>
        </p:sp>
        <p:sp>
          <p:nvSpPr>
            <p:cNvPr id="41" name="Merge 5">
              <a:extLst>
                <a:ext uri="{FF2B5EF4-FFF2-40B4-BE49-F238E27FC236}">
                  <a16:creationId xmlns:a16="http://schemas.microsoft.com/office/drawing/2014/main" id="{DE60FFD6-5E0A-9A0A-3B00-510989AF8938}"/>
                </a:ext>
                <a:ext uri="{C183D7F6-B498-43B3-948B-1728B52AA6E4}">
                  <adec:decorative xmlns:adec="http://schemas.microsoft.com/office/drawing/2017/decorative" val="1"/>
                </a:ext>
              </a:extLst>
            </p:cNvPr>
            <p:cNvSpPr>
              <a:spLocks noChangeAspect="1"/>
            </p:cNvSpPr>
            <p:nvPr/>
          </p:nvSpPr>
          <p:spPr>
            <a:xfrm>
              <a:off x="3548540" y="6289200"/>
              <a:ext cx="406848" cy="448003"/>
            </a:xfrm>
            <a:prstGeom prst="flowChartMerge">
              <a:avLst/>
            </a:prstGeom>
            <a:solidFill>
              <a:srgbClr val="D1E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Graphic 14">
            <a:extLst>
              <a:ext uri="{FF2B5EF4-FFF2-40B4-BE49-F238E27FC236}">
                <a16:creationId xmlns:a16="http://schemas.microsoft.com/office/drawing/2014/main" id="{277BF0CC-2995-122A-EDFC-F9025261677F}"/>
              </a:ext>
              <a:ext uri="{C183D7F6-B498-43B3-948B-1728B52AA6E4}">
                <adec:decorative xmlns:adec="http://schemas.microsoft.com/office/drawing/2017/decorative" val="1"/>
              </a:ext>
            </a:extLst>
          </p:cNvPr>
          <p:cNvPicPr>
            <a:picLocks noGrp="1" noChangeAspect="1"/>
          </p:cNvPicPr>
          <p:nvPr>
            <p:ph type="pic" sz="quarter" idx="25"/>
          </p:nvPr>
        </p:nvPicPr>
        <p:blipFill>
          <a:blip r:embed="rId5">
            <a:extLst>
              <a:ext uri="{96DAC541-7B7A-43D3-8B79-37D633B846F1}">
                <asvg:svgBlip xmlns:asvg="http://schemas.microsoft.com/office/drawing/2016/SVG/main" r:embed="rId6"/>
              </a:ext>
            </a:extLst>
          </a:blip>
          <a:stretch>
            <a:fillRect/>
          </a:stretch>
        </p:blipFill>
        <p:spPr>
          <a:xfrm>
            <a:off x="7571904" y="4886599"/>
            <a:ext cx="1939659" cy="1939659"/>
          </a:xfrm>
          <a:prstGeom prst="rect">
            <a:avLst/>
          </a:prstGeom>
        </p:spPr>
      </p:pic>
      <p:pic>
        <p:nvPicPr>
          <p:cNvPr id="7" name="Picture Placeholder 6" descr="A sticky note in a circle">
            <a:extLst>
              <a:ext uri="{FF2B5EF4-FFF2-40B4-BE49-F238E27FC236}">
                <a16:creationId xmlns:a16="http://schemas.microsoft.com/office/drawing/2014/main" id="{F41E5B2C-E49E-24BA-C513-E1490A830BBF}"/>
              </a:ext>
            </a:extLst>
          </p:cNvPr>
          <p:cNvPicPr>
            <a:picLocks noGrp="1" noChangeAspect="1"/>
          </p:cNvPicPr>
          <p:nvPr>
            <p:ph type="pic" sz="quarter" idx="12"/>
          </p:nvPr>
        </p:nvPicPr>
        <p:blipFill>
          <a:blip r:embed="rId7"/>
          <a:stretch>
            <a:fillRect/>
          </a:stretch>
        </p:blipFill>
        <p:spPr>
          <a:xfrm>
            <a:off x="4877185" y="4879368"/>
            <a:ext cx="1856252" cy="1800102"/>
          </a:xfrm>
          <a:prstGeom prst="rect">
            <a:avLst/>
          </a:prstGeom>
        </p:spPr>
      </p:pic>
      <p:pic>
        <p:nvPicPr>
          <p:cNvPr id="17" name="Picture Placeholder 16" descr="Key words">
            <a:extLst>
              <a:ext uri="{FF2B5EF4-FFF2-40B4-BE49-F238E27FC236}">
                <a16:creationId xmlns:a16="http://schemas.microsoft.com/office/drawing/2014/main" id="{484506E0-6314-1C04-72A2-C7A1908E6F4F}"/>
              </a:ext>
            </a:extLst>
          </p:cNvPr>
          <p:cNvPicPr>
            <a:picLocks noGrp="1" noChangeAspect="1"/>
          </p:cNvPicPr>
          <p:nvPr>
            <p:ph type="pic" sz="quarter" idx="16"/>
          </p:nvPr>
        </p:nvPicPr>
        <p:blipFill>
          <a:blip r:embed="rId8">
            <a:extLst>
              <a:ext uri="{96DAC541-7B7A-43D3-8B79-37D633B846F1}">
                <asvg:svgBlip xmlns:asvg="http://schemas.microsoft.com/office/drawing/2016/SVG/main" r:embed="rId9"/>
              </a:ext>
            </a:extLst>
          </a:blip>
          <a:srcRect/>
          <a:stretch>
            <a:fillRect/>
          </a:stretch>
        </p:blipFill>
        <p:spPr/>
      </p:pic>
      <p:sp>
        <p:nvSpPr>
          <p:cNvPr id="13" name="Text Placeholder 12">
            <a:extLst>
              <a:ext uri="{FF2B5EF4-FFF2-40B4-BE49-F238E27FC236}">
                <a16:creationId xmlns:a16="http://schemas.microsoft.com/office/drawing/2014/main" id="{A0B509AD-3D9F-9075-B909-B10B32BD9EC7}"/>
              </a:ext>
            </a:extLst>
          </p:cNvPr>
          <p:cNvSpPr>
            <a:spLocks noGrp="1"/>
          </p:cNvSpPr>
          <p:nvPr>
            <p:ph type="body" sz="quarter" idx="17"/>
          </p:nvPr>
        </p:nvSpPr>
        <p:spPr/>
        <p:txBody>
          <a:bodyPr/>
          <a:lstStyle/>
          <a:p>
            <a:r>
              <a:rPr lang="en-GB"/>
              <a:t>Key words</a:t>
            </a:r>
          </a:p>
        </p:txBody>
      </p:sp>
      <p:sp>
        <p:nvSpPr>
          <p:cNvPr id="14" name="Text Placeholder 13">
            <a:extLst>
              <a:ext uri="{FF2B5EF4-FFF2-40B4-BE49-F238E27FC236}">
                <a16:creationId xmlns:a16="http://schemas.microsoft.com/office/drawing/2014/main" id="{01462829-F362-670E-70E1-FAD09635FE09}"/>
              </a:ext>
            </a:extLst>
          </p:cNvPr>
          <p:cNvSpPr>
            <a:spLocks noGrp="1"/>
          </p:cNvSpPr>
          <p:nvPr>
            <p:ph type="body" sz="quarter" idx="13"/>
          </p:nvPr>
        </p:nvSpPr>
        <p:spPr/>
        <p:txBody>
          <a:bodyPr/>
          <a:lstStyle/>
          <a:p>
            <a:r>
              <a:rPr lang="en-GB"/>
              <a:t>whole number</a:t>
            </a:r>
          </a:p>
          <a:p>
            <a:r>
              <a:rPr lang="en-GB"/>
              <a:t>repeated</a:t>
            </a:r>
          </a:p>
          <a:p>
            <a:r>
              <a:rPr lang="en-GB"/>
              <a:t>multiply</a:t>
            </a:r>
          </a:p>
          <a:p>
            <a:r>
              <a:rPr lang="en-GB"/>
              <a:t>product</a:t>
            </a:r>
          </a:p>
          <a:p>
            <a:r>
              <a:rPr lang="en-GB"/>
              <a:t>multiplier</a:t>
            </a:r>
          </a:p>
          <a:p>
            <a:r>
              <a:rPr lang="en-GB"/>
              <a:t>value</a:t>
            </a:r>
          </a:p>
          <a:p>
            <a:r>
              <a:rPr lang="en-GB"/>
              <a:t>fraction</a:t>
            </a:r>
          </a:p>
        </p:txBody>
      </p:sp>
    </p:spTree>
    <p:extLst>
      <p:ext uri="{BB962C8B-B14F-4D97-AF65-F5344CB8AC3E}">
        <p14:creationId xmlns:p14="http://schemas.microsoft.com/office/powerpoint/2010/main" val="304754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D407-5F60-1139-967C-1879744D559A}"/>
              </a:ext>
            </a:extLst>
          </p:cNvPr>
          <p:cNvSpPr>
            <a:spLocks noGrp="1"/>
          </p:cNvSpPr>
          <p:nvPr>
            <p:ph type="title"/>
          </p:nvPr>
        </p:nvSpPr>
        <p:spPr>
          <a:xfrm>
            <a:off x="891373" y="307050"/>
            <a:ext cx="4680000" cy="415498"/>
          </a:xfrm>
        </p:spPr>
        <p:txBody>
          <a:bodyPr/>
          <a:lstStyle/>
          <a:p>
            <a:r>
              <a:rPr lang="en-GB">
                <a:ea typeface="Calibri"/>
              </a:rPr>
              <a:t>Switch on</a:t>
            </a:r>
            <a:endParaRPr lang="en-GB"/>
          </a:p>
        </p:txBody>
      </p:sp>
      <p:pic>
        <p:nvPicPr>
          <p:cNvPr id="11" name="Picture Placeholder 10" descr="Oracy groupings: trios">
            <a:extLst>
              <a:ext uri="{FF2B5EF4-FFF2-40B4-BE49-F238E27FC236}">
                <a16:creationId xmlns:a16="http://schemas.microsoft.com/office/drawing/2014/main" id="{87E4468C-BF18-C75D-3B8C-F8967D2D7549}"/>
              </a:ext>
            </a:extLst>
          </p:cNvPr>
          <p:cNvPicPr>
            <a:picLocks noGrp="1" noChangeAspect="1"/>
          </p:cNvPicPr>
          <p:nvPr>
            <p:ph type="pic" sz="quarter" idx="21"/>
          </p:nvPr>
        </p:nvPicPr>
        <p:blipFill>
          <a:blip r:embed="rId3"/>
          <a:stretch>
            <a:fillRect/>
          </a:stretch>
        </p:blipFill>
        <p:spPr>
          <a:xfrm>
            <a:off x="9662400" y="201600"/>
            <a:ext cx="1080000" cy="1080000"/>
          </a:xfrm>
        </p:spPr>
      </p:pic>
      <p:sp>
        <p:nvSpPr>
          <p:cNvPr id="3" name="Text Placeholder 2">
            <a:extLst>
              <a:ext uri="{FF2B5EF4-FFF2-40B4-BE49-F238E27FC236}">
                <a16:creationId xmlns:a16="http://schemas.microsoft.com/office/drawing/2014/main" id="{7FC7B14D-0948-1CC5-56CB-A560FE106231}"/>
              </a:ext>
            </a:extLst>
          </p:cNvPr>
          <p:cNvSpPr>
            <a:spLocks noGrp="1"/>
          </p:cNvSpPr>
          <p:nvPr>
            <p:ph type="body" sz="quarter" idx="11"/>
          </p:nvPr>
        </p:nvSpPr>
        <p:spPr>
          <a:xfrm>
            <a:off x="263522" y="1052513"/>
            <a:ext cx="5652000" cy="1118255"/>
          </a:xfrm>
        </p:spPr>
        <p:txBody>
          <a:bodyPr/>
          <a:lstStyle/>
          <a:p>
            <a:r>
              <a:rPr lang="en-GB" dirty="0"/>
              <a:t>Tia bakes a batch of 12 brownies.</a:t>
            </a:r>
          </a:p>
          <a:p>
            <a:endParaRPr lang="en-GB" dirty="0"/>
          </a:p>
        </p:txBody>
      </p:sp>
      <p:sp>
        <p:nvSpPr>
          <p:cNvPr id="4" name="Text Placeholder 3">
            <a:extLst>
              <a:ext uri="{FF2B5EF4-FFF2-40B4-BE49-F238E27FC236}">
                <a16:creationId xmlns:a16="http://schemas.microsoft.com/office/drawing/2014/main" id="{0D5ED007-7A4A-DEA9-6C16-7D3845D15672}"/>
              </a:ext>
            </a:extLst>
          </p:cNvPr>
          <p:cNvSpPr>
            <a:spLocks noGrp="1"/>
          </p:cNvSpPr>
          <p:nvPr>
            <p:ph type="body" sz="quarter" idx="16"/>
          </p:nvPr>
        </p:nvSpPr>
        <p:spPr>
          <a:xfrm>
            <a:off x="263522" y="1696494"/>
            <a:ext cx="7542330" cy="1118255"/>
          </a:xfrm>
        </p:spPr>
        <p:txBody>
          <a:bodyPr/>
          <a:lstStyle/>
          <a:p>
            <a:r>
              <a:rPr lang="en-GB"/>
              <a:t>She decorates half of her brownies with pink icing.</a:t>
            </a:r>
          </a:p>
          <a:p>
            <a:endParaRPr lang="en-GB"/>
          </a:p>
        </p:txBody>
      </p:sp>
      <p:sp>
        <p:nvSpPr>
          <p:cNvPr id="5" name="Text Placeholder 4">
            <a:extLst>
              <a:ext uri="{FF2B5EF4-FFF2-40B4-BE49-F238E27FC236}">
                <a16:creationId xmlns:a16="http://schemas.microsoft.com/office/drawing/2014/main" id="{5D6D4026-6446-2DCF-61CE-2824ADE42D78}"/>
              </a:ext>
            </a:extLst>
          </p:cNvPr>
          <p:cNvSpPr>
            <a:spLocks noGrp="1"/>
          </p:cNvSpPr>
          <p:nvPr>
            <p:ph type="body" sz="quarter" idx="17"/>
          </p:nvPr>
        </p:nvSpPr>
        <p:spPr>
          <a:xfrm>
            <a:off x="263521" y="2317383"/>
            <a:ext cx="8177949" cy="1118255"/>
          </a:xfrm>
        </p:spPr>
        <p:txBody>
          <a:bodyPr/>
          <a:lstStyle/>
          <a:p>
            <a:r>
              <a:rPr lang="en-GB" dirty="0"/>
              <a:t>One-third of the brownies with pink icing also have sprinkles.</a:t>
            </a:r>
          </a:p>
          <a:p>
            <a:endParaRPr lang="en-GB" dirty="0"/>
          </a:p>
        </p:txBody>
      </p:sp>
      <p:sp>
        <p:nvSpPr>
          <p:cNvPr id="6" name="Text Placeholder 5">
            <a:extLst>
              <a:ext uri="{FF2B5EF4-FFF2-40B4-BE49-F238E27FC236}">
                <a16:creationId xmlns:a16="http://schemas.microsoft.com/office/drawing/2014/main" id="{916B6D7F-9743-BB89-4089-17602DE28609}"/>
              </a:ext>
            </a:extLst>
          </p:cNvPr>
          <p:cNvSpPr>
            <a:spLocks noGrp="1"/>
          </p:cNvSpPr>
          <p:nvPr>
            <p:ph type="body" sz="quarter" idx="18"/>
          </p:nvPr>
        </p:nvSpPr>
        <p:spPr>
          <a:xfrm>
            <a:off x="263522" y="3007654"/>
            <a:ext cx="8177948" cy="1118255"/>
          </a:xfrm>
        </p:spPr>
        <p:txBody>
          <a:bodyPr/>
          <a:lstStyle/>
          <a:p>
            <a:r>
              <a:rPr lang="en-GB" dirty="0"/>
              <a:t>What fraction of Tia’s original batch of brownies have sprinkles on?</a:t>
            </a:r>
          </a:p>
          <a:p>
            <a:endParaRPr lang="en-GB" dirty="0"/>
          </a:p>
        </p:txBody>
      </p:sp>
      <p:pic>
        <p:nvPicPr>
          <p:cNvPr id="18" name="Picture Placeholder 17" descr="Numicon 10-piece">
            <a:extLst>
              <a:ext uri="{FF2B5EF4-FFF2-40B4-BE49-F238E27FC236}">
                <a16:creationId xmlns:a16="http://schemas.microsoft.com/office/drawing/2014/main" id="{AC50274C-C1DE-FF44-87FD-4E73E0DBF2B4}"/>
              </a:ext>
            </a:extLst>
          </p:cNvPr>
          <p:cNvPicPr>
            <a:picLocks noGrp="1" noChangeAspect="1"/>
          </p:cNvPicPr>
          <p:nvPr>
            <p:ph type="pic" sz="quarter" idx="12"/>
          </p:nvPr>
        </p:nvPicPr>
        <p:blipFill>
          <a:blip r:embed="rId4">
            <a:extLst>
              <a:ext uri="{96DAC541-7B7A-43D3-8B79-37D633B846F1}">
                <asvg:svgBlip xmlns:asvg="http://schemas.microsoft.com/office/drawing/2016/SVG/main" r:embed="rId5"/>
              </a:ext>
            </a:extLst>
          </a:blip>
          <a:stretch>
            <a:fillRect/>
          </a:stretch>
        </p:blipFill>
        <p:spPr>
          <a:xfrm rot="5400000">
            <a:off x="1221694" y="3540644"/>
            <a:ext cx="1037562" cy="2593905"/>
          </a:xfrm>
        </p:spPr>
      </p:pic>
      <p:pic>
        <p:nvPicPr>
          <p:cNvPr id="9" name="Graphic 8" descr="Numicon 2-piece">
            <a:extLst>
              <a:ext uri="{FF2B5EF4-FFF2-40B4-BE49-F238E27FC236}">
                <a16:creationId xmlns:a16="http://schemas.microsoft.com/office/drawing/2014/main" id="{458B72C1-81D2-668E-19C0-F73237CF0C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2778036" y="4584948"/>
            <a:ext cx="1037565" cy="518783"/>
          </a:xfrm>
          <a:prstGeom prst="rect">
            <a:avLst/>
          </a:prstGeom>
        </p:spPr>
      </p:pic>
      <p:pic>
        <p:nvPicPr>
          <p:cNvPr id="20" name="Picture Placeholder 19" descr="A group of coloured pegs.">
            <a:extLst>
              <a:ext uri="{FF2B5EF4-FFF2-40B4-BE49-F238E27FC236}">
                <a16:creationId xmlns:a16="http://schemas.microsoft.com/office/drawing/2014/main" id="{80B08892-F6B6-E119-9345-595EE2A9F46F}"/>
              </a:ext>
            </a:extLst>
          </p:cNvPr>
          <p:cNvPicPr>
            <a:picLocks noGrp="1" noChangeAspect="1"/>
          </p:cNvPicPr>
          <p:nvPr>
            <p:ph type="pic" sz="quarter" idx="13"/>
          </p:nvPr>
        </p:nvPicPr>
        <p:blipFill>
          <a:blip r:embed="rId8"/>
          <a:stretch>
            <a:fillRect/>
          </a:stretch>
        </p:blipFill>
        <p:spPr>
          <a:xfrm>
            <a:off x="4352495" y="4325556"/>
            <a:ext cx="2651573" cy="1490781"/>
          </a:xfrm>
        </p:spPr>
      </p:pic>
      <p:pic>
        <p:nvPicPr>
          <p:cNvPr id="22" name="Picture Placeholder 21">
            <a:extLst>
              <a:ext uri="{FF2B5EF4-FFF2-40B4-BE49-F238E27FC236}">
                <a16:creationId xmlns:a16="http://schemas.microsoft.com/office/drawing/2014/main" id="{B9CC076F-5CF7-94A3-D73E-B3F37E90E0FE}"/>
              </a:ext>
              <a:ext uri="{C183D7F6-B498-43B3-948B-1728B52AA6E4}">
                <adec:decorative xmlns:adec="http://schemas.microsoft.com/office/drawing/2017/decorative" val="1"/>
              </a:ext>
            </a:extLst>
          </p:cNvPr>
          <p:cNvPicPr>
            <a:picLocks noGrp="1" noChangeAspect="1"/>
          </p:cNvPicPr>
          <p:nvPr>
            <p:ph type="pic" sz="quarter" idx="20"/>
          </p:nvPr>
        </p:nvPicPr>
        <p:blipFill>
          <a:blip r:embed="rId9"/>
          <a:stretch>
            <a:fillRect/>
          </a:stretch>
        </p:blipFill>
        <p:spPr>
          <a:xfrm>
            <a:off x="9024980" y="1621349"/>
            <a:ext cx="1284052" cy="1362960"/>
          </a:xfrm>
        </p:spPr>
      </p:pic>
      <p:sp>
        <p:nvSpPr>
          <p:cNvPr id="7" name="Text Placeholder 18">
            <a:extLst>
              <a:ext uri="{FF2B5EF4-FFF2-40B4-BE49-F238E27FC236}">
                <a16:creationId xmlns:a16="http://schemas.microsoft.com/office/drawing/2014/main" id="{321D4C62-B4FA-7F0C-1998-592E06A9291E}"/>
              </a:ext>
            </a:extLst>
          </p:cNvPr>
          <p:cNvSpPr txBox="1">
            <a:spLocks/>
          </p:cNvSpPr>
          <p:nvPr/>
        </p:nvSpPr>
        <p:spPr>
          <a:xfrm>
            <a:off x="9247211" y="3013101"/>
            <a:ext cx="893473"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GB" sz="2200"/>
              <a:t>Tia</a:t>
            </a:r>
          </a:p>
        </p:txBody>
      </p:sp>
      <p:pic>
        <p:nvPicPr>
          <p:cNvPr id="16" name="Picture Placeholder 15" descr="Key words">
            <a:extLst>
              <a:ext uri="{FF2B5EF4-FFF2-40B4-BE49-F238E27FC236}">
                <a16:creationId xmlns:a16="http://schemas.microsoft.com/office/drawing/2014/main" id="{7E54B4FA-6925-FD7A-4E6A-4661BE6BCC3A}"/>
              </a:ext>
            </a:extLst>
          </p:cNvPr>
          <p:cNvPicPr>
            <a:picLocks noGrp="1" noChangeAspect="1"/>
          </p:cNvPicPr>
          <p:nvPr>
            <p:ph type="pic" sz="quarter" idx="15"/>
          </p:nvPr>
        </p:nvPicPr>
        <p:blipFill>
          <a:blip r:embed="rId10">
            <a:extLst>
              <a:ext uri="{96DAC541-7B7A-43D3-8B79-37D633B846F1}">
                <asvg:svgBlip xmlns:asvg="http://schemas.microsoft.com/office/drawing/2016/SVG/main" r:embed="rId11"/>
              </a:ext>
            </a:extLst>
          </a:blip>
          <a:srcRect t="220" b="220"/>
          <a:stretch>
            <a:fillRect/>
          </a:stretch>
        </p:blipFill>
        <p:spPr/>
      </p:pic>
      <p:sp>
        <p:nvSpPr>
          <p:cNvPr id="14" name="Text Placeholder 13">
            <a:extLst>
              <a:ext uri="{FF2B5EF4-FFF2-40B4-BE49-F238E27FC236}">
                <a16:creationId xmlns:a16="http://schemas.microsoft.com/office/drawing/2014/main" id="{2F1E1067-3A01-EDC1-3893-5DD88594E07B}"/>
              </a:ext>
            </a:extLst>
          </p:cNvPr>
          <p:cNvSpPr>
            <a:spLocks noGrp="1"/>
          </p:cNvSpPr>
          <p:nvPr>
            <p:ph type="body" sz="quarter" idx="14"/>
          </p:nvPr>
        </p:nvSpPr>
        <p:spPr/>
        <p:txBody>
          <a:bodyPr/>
          <a:lstStyle/>
          <a:p>
            <a:r>
              <a:rPr lang="en-GB"/>
              <a:t>fraction </a:t>
            </a:r>
            <a:r>
              <a:rPr lang="en-GB">
                <a:solidFill>
                  <a:schemeClr val="bg1">
                    <a:lumMod val="75000"/>
                  </a:schemeClr>
                </a:solidFill>
              </a:rPr>
              <a:t>|</a:t>
            </a:r>
            <a:r>
              <a:rPr lang="en-GB"/>
              <a:t> half </a:t>
            </a:r>
            <a:r>
              <a:rPr lang="en-GB">
                <a:solidFill>
                  <a:schemeClr val="bg1">
                    <a:lumMod val="75000"/>
                  </a:schemeClr>
                </a:solidFill>
              </a:rPr>
              <a:t>|</a:t>
            </a:r>
            <a:r>
              <a:rPr lang="en-GB"/>
              <a:t> third</a:t>
            </a:r>
          </a:p>
        </p:txBody>
      </p:sp>
    </p:spTree>
    <p:extLst>
      <p:ext uri="{BB962C8B-B14F-4D97-AF65-F5344CB8AC3E}">
        <p14:creationId xmlns:p14="http://schemas.microsoft.com/office/powerpoint/2010/main" val="319168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4E67-A9E0-2501-F829-56AA5AFE30FD}"/>
              </a:ext>
            </a:extLst>
          </p:cNvPr>
          <p:cNvSpPr>
            <a:spLocks noGrp="1"/>
          </p:cNvSpPr>
          <p:nvPr>
            <p:ph type="title"/>
          </p:nvPr>
        </p:nvSpPr>
        <p:spPr/>
        <p:txBody>
          <a:bodyPr/>
          <a:lstStyle/>
          <a:p>
            <a:r>
              <a:rPr lang="en-GB"/>
              <a:t>Teach: I do (1)</a:t>
            </a:r>
          </a:p>
        </p:txBody>
      </p:sp>
      <p:sp>
        <p:nvSpPr>
          <p:cNvPr id="8" name="Text Placeholder 7">
            <a:extLst>
              <a:ext uri="{FF2B5EF4-FFF2-40B4-BE49-F238E27FC236}">
                <a16:creationId xmlns:a16="http://schemas.microsoft.com/office/drawing/2014/main" id="{7DCB79C1-AA90-17E7-CBCC-516CF9675447}"/>
              </a:ext>
            </a:extLst>
          </p:cNvPr>
          <p:cNvSpPr>
            <a:spLocks noGrp="1"/>
          </p:cNvSpPr>
          <p:nvPr>
            <p:ph type="body" sz="quarter" idx="20"/>
          </p:nvPr>
        </p:nvSpPr>
        <p:spPr/>
        <p:txBody>
          <a:bodyPr lIns="91440" tIns="45720" rIns="91440" bIns="45720" anchor="ctr" anchorCtr="0"/>
          <a:lstStyle/>
          <a:p>
            <a:r>
              <a:rPr lang="en-GB" dirty="0">
                <a:solidFill>
                  <a:srgbClr val="011E41"/>
                </a:solidFill>
                <a:hlinkClick r:id="rId3">
                  <a:extLst>
                    <a:ext uri="{A12FA001-AC4F-418D-AE19-62706E023703}">
                      <ahyp:hlinkClr xmlns:ahyp="http://schemas.microsoft.com/office/drawing/2018/hyperlinkcolor" val="tx"/>
                    </a:ext>
                  </a:extLst>
                </a:hlinkClick>
              </a:rPr>
              <a:t>Video demo</a:t>
            </a:r>
            <a:endParaRPr lang="en-GB" dirty="0">
              <a:solidFill>
                <a:srgbClr val="011E41"/>
              </a:solidFill>
              <a:hlinkClick r:id="rId4">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AE641EA3-85B7-BFC1-5C1F-207EB623B74F}"/>
              </a:ext>
            </a:extLst>
          </p:cNvPr>
          <p:cNvSpPr>
            <a:spLocks noGrp="1"/>
          </p:cNvSpPr>
          <p:nvPr>
            <p:ph type="body" sz="quarter" idx="11"/>
          </p:nvPr>
        </p:nvSpPr>
        <p:spPr>
          <a:xfrm>
            <a:off x="263525" y="1055343"/>
            <a:ext cx="9058278" cy="1728678"/>
          </a:xfrm>
        </p:spPr>
        <p:txBody>
          <a:bodyPr/>
          <a:lstStyle/>
          <a:p>
            <a:r>
              <a:rPr lang="en-GB" dirty="0"/>
              <a:t>Tia decorates half of the brownies with pink icing. </a:t>
            </a:r>
          </a:p>
          <a:p>
            <a:r>
              <a:rPr lang="en-US" dirty="0"/>
              <a:t>One-third of the brownies with pink icing also have sprinkles.</a:t>
            </a:r>
          </a:p>
          <a:p>
            <a:r>
              <a:rPr lang="en-GB" dirty="0"/>
              <a:t>What fraction of the brownies have sprinkles on them?</a:t>
            </a:r>
          </a:p>
        </p:txBody>
      </p:sp>
      <p:pic>
        <p:nvPicPr>
          <p:cNvPr id="9" name="Picture Placeholder 8" descr="A whole brownie">
            <a:extLst>
              <a:ext uri="{FF2B5EF4-FFF2-40B4-BE49-F238E27FC236}">
                <a16:creationId xmlns:a16="http://schemas.microsoft.com/office/drawing/2014/main" id="{327E8258-ADAA-9AD9-E14A-E2B64C9F95E2}"/>
              </a:ext>
            </a:extLst>
          </p:cNvPr>
          <p:cNvPicPr>
            <a:picLocks noGrp="1" noChangeAspect="1"/>
          </p:cNvPicPr>
          <p:nvPr>
            <p:ph type="pic" sz="quarter" idx="14"/>
          </p:nvPr>
        </p:nvPicPr>
        <p:blipFill>
          <a:blip r:embed="rId5"/>
          <a:stretch>
            <a:fillRect/>
          </a:stretch>
        </p:blipFill>
        <p:spPr>
          <a:xfrm>
            <a:off x="623888" y="3145676"/>
            <a:ext cx="3075099" cy="1734745"/>
          </a:xfrm>
        </p:spPr>
      </p:pic>
      <p:pic>
        <p:nvPicPr>
          <p:cNvPr id="22" name="Picture Placeholder 21" descr="A brownie with half covered in pink icing">
            <a:extLst>
              <a:ext uri="{FF2B5EF4-FFF2-40B4-BE49-F238E27FC236}">
                <a16:creationId xmlns:a16="http://schemas.microsoft.com/office/drawing/2014/main" id="{49EC6D06-CB80-B99B-DA98-745790FA57E3}"/>
              </a:ext>
            </a:extLst>
          </p:cNvPr>
          <p:cNvPicPr>
            <a:picLocks noGrp="1" noChangeAspect="1"/>
          </p:cNvPicPr>
          <p:nvPr>
            <p:ph type="pic" sz="quarter" idx="18"/>
          </p:nvPr>
        </p:nvPicPr>
        <p:blipFill>
          <a:blip r:embed="rId6"/>
          <a:stretch>
            <a:fillRect/>
          </a:stretch>
        </p:blipFill>
        <p:spPr>
          <a:xfrm>
            <a:off x="4557021" y="3142819"/>
            <a:ext cx="3072241" cy="1737602"/>
          </a:xfrm>
        </p:spPr>
      </p:pic>
      <p:pic>
        <p:nvPicPr>
          <p:cNvPr id="26" name="Picture Placeholder 25" descr="A brownie with half covered in pink icing, and a third of the pink icing covered in sprinkles">
            <a:extLst>
              <a:ext uri="{FF2B5EF4-FFF2-40B4-BE49-F238E27FC236}">
                <a16:creationId xmlns:a16="http://schemas.microsoft.com/office/drawing/2014/main" id="{D35C0336-1913-AE9E-5285-BEA062002A49}"/>
              </a:ext>
            </a:extLst>
          </p:cNvPr>
          <p:cNvPicPr>
            <a:picLocks noGrp="1" noChangeAspect="1"/>
          </p:cNvPicPr>
          <p:nvPr>
            <p:ph type="pic" sz="quarter" idx="19"/>
          </p:nvPr>
        </p:nvPicPr>
        <p:blipFill>
          <a:blip r:embed="rId7"/>
          <a:stretch>
            <a:fillRect/>
          </a:stretch>
        </p:blipFill>
        <p:spPr>
          <a:xfrm>
            <a:off x="8487297" y="3139960"/>
            <a:ext cx="3080815" cy="1740461"/>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B4674406-62FD-1DF1-E101-282DD0A7AED6}"/>
                  </a:ext>
                </a:extLst>
              </p:cNvPr>
              <p:cNvSpPr txBox="1">
                <a:spLocks/>
              </p:cNvSpPr>
              <p:nvPr/>
            </p:nvSpPr>
            <p:spPr>
              <a:xfrm>
                <a:off x="8525559" y="1852114"/>
                <a:ext cx="3462291" cy="916598"/>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3</m:t>
                        </m:r>
                      </m:den>
                    </m:f>
                  </m:oMath>
                </a14:m>
                <a:r>
                  <a:rPr lang="en-GB" sz="2800" dirty="0"/>
                  <a:t> of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r>
                  <a:rPr lang="en-GB" sz="2800" dirty="0"/>
                  <a:t>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1</m:t>
                        </m:r>
                      </m:num>
                      <m:den>
                        <m:r>
                          <a:rPr lang="en-US" sz="2800" b="0" i="0" smtClean="0">
                            <a:latin typeface="Cambria Math" panose="02040503050406030204" pitchFamily="18" charset="0"/>
                          </a:rPr>
                          <m:t>3</m:t>
                        </m:r>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1</m:t>
                        </m:r>
                      </m:num>
                      <m:den>
                        <m:r>
                          <a:rPr lang="en-US" sz="2800" b="0" i="0" smtClean="0">
                            <a:latin typeface="Cambria Math" panose="02040503050406030204" pitchFamily="18" charset="0"/>
                          </a:rPr>
                          <m:t>6</m:t>
                        </m:r>
                      </m:den>
                    </m:f>
                  </m:oMath>
                </a14:m>
                <a:endParaRPr lang="en-GB" sz="2800" dirty="0"/>
              </a:p>
            </p:txBody>
          </p:sp>
        </mc:Choice>
        <mc:Fallback xmlns="">
          <p:sp>
            <p:nvSpPr>
              <p:cNvPr id="4" name="Text Placeholder 2">
                <a:extLst>
                  <a:ext uri="{FF2B5EF4-FFF2-40B4-BE49-F238E27FC236}">
                    <a16:creationId xmlns:a16="http://schemas.microsoft.com/office/drawing/2014/main" id="{B4674406-62FD-1DF1-E101-282DD0A7AED6}"/>
                  </a:ext>
                </a:extLst>
              </p:cNvPr>
              <p:cNvSpPr txBox="1">
                <a:spLocks noRot="1" noChangeAspect="1" noMove="1" noResize="1" noEditPoints="1" noAdjustHandles="1" noChangeArrowheads="1" noChangeShapeType="1" noTextEdit="1"/>
              </p:cNvSpPr>
              <p:nvPr/>
            </p:nvSpPr>
            <p:spPr>
              <a:xfrm>
                <a:off x="8525559" y="1852114"/>
                <a:ext cx="3462291" cy="916598"/>
              </a:xfrm>
              <a:prstGeom prst="rect">
                <a:avLst/>
              </a:prstGeom>
              <a:blipFill>
                <a:blip r:embed="rId8"/>
                <a:stretch>
                  <a:fillRect l="-176" b="-3333"/>
                </a:stretch>
              </a:blipFill>
            </p:spPr>
            <p:txBody>
              <a:bodyPr/>
              <a:lstStyle/>
              <a:p>
                <a:r>
                  <a:rPr lang="en-GB">
                    <a:noFill/>
                  </a:rPr>
                  <a:t> </a:t>
                </a:r>
              </a:p>
            </p:txBody>
          </p:sp>
        </mc:Fallback>
      </mc:AlternateContent>
      <p:sp>
        <p:nvSpPr>
          <p:cNvPr id="28" name="Text Placeholder 27">
            <a:extLst>
              <a:ext uri="{FF2B5EF4-FFF2-40B4-BE49-F238E27FC236}">
                <a16:creationId xmlns:a16="http://schemas.microsoft.com/office/drawing/2014/main" id="{BD660139-F563-502A-126B-82BADB736E51}"/>
              </a:ext>
            </a:extLst>
          </p:cNvPr>
          <p:cNvSpPr>
            <a:spLocks noGrp="1"/>
          </p:cNvSpPr>
          <p:nvPr>
            <p:ph type="body" sz="quarter" idx="12"/>
          </p:nvPr>
        </p:nvSpPr>
        <p:spPr>
          <a:xfrm>
            <a:off x="263525" y="5499666"/>
            <a:ext cx="5212800" cy="605981"/>
          </a:xfrm>
          <a:prstGeom prst="roundRect">
            <a:avLst/>
          </a:prstGeom>
          <a:solidFill>
            <a:srgbClr val="E4DFED"/>
          </a:solidFill>
        </p:spPr>
        <p:txBody>
          <a:bodyPr/>
          <a:lstStyle/>
          <a:p>
            <a:pPr marL="0" indent="0">
              <a:buNone/>
            </a:pPr>
            <a:r>
              <a:rPr lang="en-GB">
                <a:solidFill>
                  <a:schemeClr val="tx1"/>
                </a:solidFill>
              </a:rPr>
              <a:t>I know that __ of __ is the same as __ × __. </a:t>
            </a:r>
          </a:p>
        </p:txBody>
      </p:sp>
      <p:pic>
        <p:nvPicPr>
          <p:cNvPr id="11" name="Picture Placeholder 11" descr="Key words">
            <a:extLst>
              <a:ext uri="{FF2B5EF4-FFF2-40B4-BE49-F238E27FC236}">
                <a16:creationId xmlns:a16="http://schemas.microsoft.com/office/drawing/2014/main" id="{6119AA19-C830-3797-2BC5-FFE49A169E3C}"/>
              </a:ext>
            </a:extLst>
          </p:cNvPr>
          <p:cNvPicPr>
            <a:picLocks noGrp="1" noChangeAspect="1"/>
          </p:cNvPicPr>
          <p:nvPr>
            <p:ph type="pic" sz="quarter" idx="17"/>
          </p:nvPr>
        </p:nvPicPr>
        <p:blipFill>
          <a:blip r:embed="rId9">
            <a:extLst>
              <a:ext uri="{96DAC541-7B7A-43D3-8B79-37D633B846F1}">
                <asvg:svgBlip xmlns:asvg="http://schemas.microsoft.com/office/drawing/2016/SVG/main" r:embed="rId10"/>
              </a:ext>
            </a:extLst>
          </a:blip>
          <a:srcRect t="220" b="220"/>
          <a:stretch>
            <a:fillRect/>
          </a:stretch>
        </p:blipFill>
        <p:spPr>
          <a:xfrm>
            <a:off x="263525" y="6424613"/>
            <a:ext cx="360363" cy="358775"/>
          </a:xfrm>
        </p:spPr>
      </p:pic>
      <p:sp>
        <p:nvSpPr>
          <p:cNvPr id="10" name="Text Placeholder 9">
            <a:extLst>
              <a:ext uri="{FF2B5EF4-FFF2-40B4-BE49-F238E27FC236}">
                <a16:creationId xmlns:a16="http://schemas.microsoft.com/office/drawing/2014/main" id="{BAE0E2C4-DA2D-A19F-7E72-3490EE2A5DE9}"/>
              </a:ext>
            </a:extLst>
          </p:cNvPr>
          <p:cNvSpPr>
            <a:spLocks noGrp="1"/>
          </p:cNvSpPr>
          <p:nvPr>
            <p:ph type="body" sz="quarter" idx="16"/>
          </p:nvPr>
        </p:nvSpPr>
        <p:spPr/>
        <p:txBody>
          <a:bodyPr/>
          <a:lstStyle/>
          <a:p>
            <a:r>
              <a:rPr lang="en-GB"/>
              <a:t>multiply </a:t>
            </a:r>
            <a:r>
              <a:rPr lang="en-GB">
                <a:solidFill>
                  <a:schemeClr val="bg1">
                    <a:lumMod val="75000"/>
                  </a:schemeClr>
                </a:solidFill>
              </a:rPr>
              <a:t>|</a:t>
            </a:r>
            <a:r>
              <a:rPr lang="en-GB"/>
              <a:t> proper fraction </a:t>
            </a:r>
            <a:r>
              <a:rPr lang="en-GB">
                <a:solidFill>
                  <a:schemeClr val="bg1">
                    <a:lumMod val="75000"/>
                  </a:schemeClr>
                </a:solidFill>
              </a:rPr>
              <a:t>|</a:t>
            </a:r>
            <a:r>
              <a:rPr lang="en-GB"/>
              <a:t> multiplier </a:t>
            </a:r>
            <a:r>
              <a:rPr lang="en-GB">
                <a:solidFill>
                  <a:schemeClr val="bg1">
                    <a:lumMod val="75000"/>
                  </a:schemeClr>
                </a:solidFill>
              </a:rPr>
              <a:t>|</a:t>
            </a:r>
            <a:r>
              <a:rPr lang="en-GB"/>
              <a:t> product </a:t>
            </a:r>
            <a:r>
              <a:rPr lang="en-GB">
                <a:solidFill>
                  <a:schemeClr val="bg1">
                    <a:lumMod val="75000"/>
                  </a:schemeClr>
                </a:solidFill>
              </a:rPr>
              <a:t>|</a:t>
            </a:r>
            <a:r>
              <a:rPr lang="en-GB"/>
              <a:t> numerator </a:t>
            </a:r>
            <a:r>
              <a:rPr lang="en-GB">
                <a:solidFill>
                  <a:schemeClr val="bg1">
                    <a:lumMod val="75000"/>
                  </a:schemeClr>
                </a:solidFill>
              </a:rPr>
              <a:t>|</a:t>
            </a:r>
            <a:r>
              <a:rPr lang="en-GB"/>
              <a:t> denominator </a:t>
            </a:r>
            <a:r>
              <a:rPr lang="en-GB">
                <a:solidFill>
                  <a:schemeClr val="bg1">
                    <a:lumMod val="75000"/>
                  </a:schemeClr>
                </a:solidFill>
              </a:rPr>
              <a:t>|</a:t>
            </a:r>
            <a:r>
              <a:rPr lang="en-GB"/>
              <a:t> simplify</a:t>
            </a:r>
          </a:p>
        </p:txBody>
      </p:sp>
    </p:spTree>
    <p:extLst>
      <p:ext uri="{BB962C8B-B14F-4D97-AF65-F5344CB8AC3E}">
        <p14:creationId xmlns:p14="http://schemas.microsoft.com/office/powerpoint/2010/main" val="33736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09dd5a-af81-4e22-99d4-a0b859530ae8">
      <Terms xmlns="http://schemas.microsoft.com/office/infopath/2007/PartnerControls"/>
    </lcf76f155ced4ddcb4097134ff3c332f>
    <TaxCatchAll xmlns="a41d15b2-86b3-4ddb-a800-fd57a746e3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70CBE624BE464E805A9D200C3D8711" ma:contentTypeVersion="15" ma:contentTypeDescription="Create a new document." ma:contentTypeScope="" ma:versionID="6e25f1814fbcfd8d98441d12d7570a92">
  <xsd:schema xmlns:xsd="http://www.w3.org/2001/XMLSchema" xmlns:xs="http://www.w3.org/2001/XMLSchema" xmlns:p="http://schemas.microsoft.com/office/2006/metadata/properties" xmlns:ns2="db09dd5a-af81-4e22-99d4-a0b859530ae8" xmlns:ns3="a41d15b2-86b3-4ddb-a800-fd57a746e3d3" targetNamespace="http://schemas.microsoft.com/office/2006/metadata/properties" ma:root="true" ma:fieldsID="7012d3747cf91483219557db1397322a" ns2:_="" ns3:_="">
    <xsd:import namespace="db09dd5a-af81-4e22-99d4-a0b859530ae8"/>
    <xsd:import namespace="a41d15b2-86b3-4ddb-a800-fd57a746e3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9dd5a-af81-4e22-99d4-a0b859530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d15b2-86b3-4ddb-a800-fd57a746e3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4ae564-0714-4c47-aab1-32e27a0ef881}" ma:internalName="TaxCatchAll" ma:showField="CatchAllData" ma:web="a41d15b2-86b3-4ddb-a800-fd57a746e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7EEBE4-A090-42A1-AC9D-5E7C8B49D383}">
  <ds:schemaRefs>
    <ds:schemaRef ds:uri="http://schemas.microsoft.com/sharepoint/v3/contenttype/forms"/>
  </ds:schemaRefs>
</ds:datastoreItem>
</file>

<file path=customXml/itemProps2.xml><?xml version="1.0" encoding="utf-8"?>
<ds:datastoreItem xmlns:ds="http://schemas.openxmlformats.org/officeDocument/2006/customXml" ds:itemID="{D47703AB-A394-4F1A-A8A8-61ABEEE1D9DC}">
  <ds:schemaRefs>
    <ds:schemaRef ds:uri="http://purl.org/dc/terms/"/>
    <ds:schemaRef ds:uri="http://purl.org/dc/dcmitype/"/>
    <ds:schemaRef ds:uri="db09dd5a-af81-4e22-99d4-a0b859530ae8"/>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a41d15b2-86b3-4ddb-a800-fd57a746e3d3"/>
    <ds:schemaRef ds:uri="http://www.w3.org/XML/1998/namespace"/>
  </ds:schemaRefs>
</ds:datastoreItem>
</file>

<file path=customXml/itemProps3.xml><?xml version="1.0" encoding="utf-8"?>
<ds:datastoreItem xmlns:ds="http://schemas.openxmlformats.org/officeDocument/2006/customXml" ds:itemID="{7DF43EF4-B1BC-41E7-9222-F380EBAA5A50}">
  <ds:schemaRefs>
    <ds:schemaRef ds:uri="a41d15b2-86b3-4ddb-a800-fd57a746e3d3"/>
    <ds:schemaRef ds:uri="db09dd5a-af81-4e22-99d4-a0b859530a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4368</Words>
  <Application>Microsoft Office PowerPoint</Application>
  <PresentationFormat>Widescreen</PresentationFormat>
  <Paragraphs>343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17</vt:i4>
      </vt:variant>
    </vt:vector>
  </HeadingPairs>
  <TitlesOfParts>
    <vt:vector size="35" baseType="lpstr">
      <vt:lpstr>Arial</vt:lpstr>
      <vt:lpstr>Arial,Sans-Serif</vt:lpstr>
      <vt:lpstr>Calibri</vt:lpstr>
      <vt:lpstr>Cambria Math</vt:lpstr>
      <vt:lpstr>Wingdings</vt:lpstr>
      <vt:lpstr>1_Custom Design</vt:lpstr>
      <vt:lpstr>5_Custom Design</vt:lpstr>
      <vt:lpstr>2_Custom Design</vt:lpstr>
      <vt:lpstr>3_Custom Design</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 Oxford University Press 2024</vt:lpstr>
      <vt:lpstr>Multiply pairs of fractions</vt:lpstr>
      <vt:lpstr>Learning outcomes</vt:lpstr>
      <vt:lpstr>Curriculum links</vt:lpstr>
      <vt:lpstr>Lesson essentials</vt:lpstr>
      <vt:lpstr>Multiply pairs of fractions</vt:lpstr>
      <vt:lpstr>Talk task</vt:lpstr>
      <vt:lpstr>Switch on</vt:lpstr>
      <vt:lpstr>Teach: I do (1)</vt:lpstr>
      <vt:lpstr>Teach: I do (2)</vt:lpstr>
      <vt:lpstr>Teach: We do (1)</vt:lpstr>
      <vt:lpstr>Teach: We do (2)</vt:lpstr>
      <vt:lpstr>Hinge</vt:lpstr>
      <vt:lpstr>Teach: You do</vt:lpstr>
      <vt:lpstr>Exit</vt:lpstr>
      <vt:lpstr>Reflection</vt:lpstr>
      <vt:lpstr>Extend and explore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Sian Smith</dc:creator>
  <cp:keywords/>
  <dc:description/>
  <cp:lastModifiedBy>Grace Lowe</cp:lastModifiedBy>
  <cp:revision>30</cp:revision>
  <cp:lastPrinted>2023-10-02T15:02:45Z</cp:lastPrinted>
  <dcterms:created xsi:type="dcterms:W3CDTF">2022-08-30T13:30:10Z</dcterms:created>
  <dcterms:modified xsi:type="dcterms:W3CDTF">2025-03-04T13:26:50Z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2022-08-30T13:30:10Z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16ab8f0b-7b16-4949-b17f-24735a8fe66a</vt:lpwstr>
  </property>
  <property fmtid="{D5CDD505-2E9C-101B-9397-08002B2CF9AE}" pid="8" name="MSIP_Label_be5cb09a-2992-49d6-8ac9-5f63e7b1ad2f_ContentBits">
    <vt:lpwstr>0</vt:lpwstr>
  </property>
  <property fmtid="{D5CDD505-2E9C-101B-9397-08002B2CF9AE}" pid="9" name="ContentTypeId">
    <vt:lpwstr>0x010100B170CBE624BE464E805A9D200C3D8711</vt:lpwstr>
  </property>
  <property fmtid="{D5CDD505-2E9C-101B-9397-08002B2CF9AE}" pid="10" name="MediaServiceImageTags">
    <vt:lpwstr/>
  </property>
  <property fmtid="{D5CDD505-2E9C-101B-9397-08002B2CF9AE}" pid="11" name="Order">
    <vt:r8>25500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