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806" r:id="rId4"/>
    <p:sldMasterId id="2147483808" r:id="rId5"/>
    <p:sldMasterId id="2147483675" r:id="rId6"/>
    <p:sldMasterId id="2147483661" r:id="rId7"/>
    <p:sldMasterId id="2147483729" r:id="rId8"/>
    <p:sldMasterId id="2147483731" r:id="rId9"/>
    <p:sldMasterId id="2147483735" r:id="rId10"/>
    <p:sldMasterId id="2147483737" r:id="rId11"/>
    <p:sldMasterId id="2147483739" r:id="rId12"/>
    <p:sldMasterId id="2147483743" r:id="rId13"/>
    <p:sldMasterId id="2147483745" r:id="rId14"/>
    <p:sldMasterId id="2147483747" r:id="rId15"/>
    <p:sldMasterId id="2147483749" r:id="rId16"/>
    <p:sldMasterId id="2147483751" r:id="rId17"/>
  </p:sldMasterIdLst>
  <p:notesMasterIdLst>
    <p:notesMasterId r:id="rId36"/>
  </p:notesMasterIdLst>
  <p:sldIdLst>
    <p:sldId id="263" r:id="rId18"/>
    <p:sldId id="264" r:id="rId19"/>
    <p:sldId id="340" r:id="rId20"/>
    <p:sldId id="335" r:id="rId21"/>
    <p:sldId id="336" r:id="rId22"/>
    <p:sldId id="346" r:id="rId23"/>
    <p:sldId id="348" r:id="rId24"/>
    <p:sldId id="300" r:id="rId25"/>
    <p:sldId id="306" r:id="rId26"/>
    <p:sldId id="312" r:id="rId27"/>
    <p:sldId id="345" r:id="rId28"/>
    <p:sldId id="341" r:id="rId29"/>
    <p:sldId id="314" r:id="rId30"/>
    <p:sldId id="320" r:id="rId31"/>
    <p:sldId id="322" r:id="rId32"/>
    <p:sldId id="324" r:id="rId33"/>
    <p:sldId id="344" r:id="rId34"/>
    <p:sldId id="343"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jJy2jPxWp0YOyEDAAUgiALHZTz2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58210-73F2-B746-F8F9-2A7B38CD9326}" name="Gemma Smith" initials="GS" userId="c5c09c7028d8bf09" providerId="Windows Live"/>
  <p188:author id="{10DE6E11-E257-DDCC-64F7-A3B0DC69DE3F}" name="Sian Smith" initials="SS" userId="S::sian.smith@oup.com::634c016c-ece2-4073-ace2-231e4e8f7561" providerId="AD"/>
  <p188:author id="{02DB8718-C579-EB34-19BB-4F050D500636}" name="Louise Wiskin" initials="LW" userId="S::louise.wiskin@oup.com::d418914d-ae8f-47ba-992c-d6b59928cabf" providerId="AD"/>
  <p188:author id="{1BE63374-AAE5-D9E5-B05D-DBE400579334}" name="Joanne Kemp" initials="JK" userId="2dc245b2f7b21fc8" providerId="Windows Live"/>
  <p188:author id="{71385082-3A52-0663-B22C-29958C5D4196}" name="Christopher Howson" initials="CH" userId="S::christopher.howson@oup.com::ea9da076-9619-40ab-a98c-6d1426e9a234" providerId="AD"/>
  <p188:author id="{B2253A92-D0A6-401A-BBF6-03CE5F1ACCDF}" name="Seb Burge" initials="SB" userId="S::seb.burge@oup.com::87cb29c9-b508-4023-a73f-f2a202546cf3" providerId="AD"/>
  <p188:author id="{D520ED9A-9579-6F62-5A4F-F7B0C2654B82}" name="gsmitheditorial" initials="gs" userId="S::gsmitheditorial_gmail.com#ext#@oxforduniversitypress.onmicrosoft.com::398a9194-81e8-4740-a3f5-c5ed15a86e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C" initials="SC" lastIdx="26" clrIdx="0">
    <p:extLst>
      <p:ext uri="{19B8F6BF-5375-455C-9EA6-DF929625EA0E}">
        <p15:presenceInfo xmlns:p15="http://schemas.microsoft.com/office/powerpoint/2012/main" userId="Sarah C" providerId="None"/>
      </p:ext>
    </p:extLst>
  </p:cmAuthor>
  <p:cmAuthor id="2" name="Sally Hillyer" initials="SH" lastIdx="21" clrIdx="1">
    <p:extLst>
      <p:ext uri="{19B8F6BF-5375-455C-9EA6-DF929625EA0E}">
        <p15:presenceInfo xmlns:p15="http://schemas.microsoft.com/office/powerpoint/2012/main" userId="a44ae7b25b893b67" providerId="Windows Live"/>
      </p:ext>
    </p:extLst>
  </p:cmAuthor>
  <p:cmAuthor id="3" name="lydiardavison" initials="ly" lastIdx="11" clrIdx="2">
    <p:extLst>
      <p:ext uri="{19B8F6BF-5375-455C-9EA6-DF929625EA0E}">
        <p15:presenceInfo xmlns:p15="http://schemas.microsoft.com/office/powerpoint/2012/main" userId="S::lydiardavison_gmail.com#ext#@oxforduniversitypress.onmicrosoft.com::a92e9640-18c0-4252-8d0a-f74d723e3037" providerId="AD"/>
      </p:ext>
    </p:extLst>
  </p:cmAuthor>
  <p:cmAuthor id="4" name="Lydia Davison" initials="LD" lastIdx="6" clrIdx="3">
    <p:extLst>
      <p:ext uri="{19B8F6BF-5375-455C-9EA6-DF929625EA0E}">
        <p15:presenceInfo xmlns:p15="http://schemas.microsoft.com/office/powerpoint/2012/main" userId="S-1-5-21-257890282-3088270929-1069623270-2701" providerId="AD"/>
      </p:ext>
    </p:extLst>
  </p:cmAuthor>
  <p:cmAuthor id="5" name="Anna G" initials="AG" lastIdx="1" clrIdx="4">
    <p:extLst>
      <p:ext uri="{19B8F6BF-5375-455C-9EA6-DF929625EA0E}">
        <p15:presenceInfo xmlns:p15="http://schemas.microsoft.com/office/powerpoint/2012/main" userId="6e8d696a541750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DF"/>
    <a:srgbClr val="FFFFFF"/>
    <a:srgbClr val="D1EEE1"/>
    <a:srgbClr val="E4DFED"/>
    <a:srgbClr val="00A15A"/>
    <a:srgbClr val="757570"/>
    <a:srgbClr val="757070"/>
    <a:srgbClr val="F7AD4D"/>
    <a:srgbClr val="4472C4"/>
    <a:srgbClr val="E9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039F14-6457-4E8C-A42E-BB79ECA8C64A}">
  <a:tblStyle styleId="{5D039F14-6457-4E8C-A42E-BB79ECA8C6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8" autoAdjust="0"/>
    <p:restoredTop sz="66332" autoAdjust="0"/>
  </p:normalViewPr>
  <p:slideViewPr>
    <p:cSldViewPr snapToGrid="0">
      <p:cViewPr varScale="1">
        <p:scale>
          <a:sx n="42" d="100"/>
          <a:sy n="42" d="100"/>
        </p:scale>
        <p:origin x="1592" y="28"/>
      </p:cViewPr>
      <p:guideLst/>
    </p:cSldViewPr>
  </p:slideViewPr>
  <p:outlineViewPr>
    <p:cViewPr>
      <p:scale>
        <a:sx n="33" d="100"/>
        <a:sy n="33" d="100"/>
      </p:scale>
      <p:origin x="0" y="-320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0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We do (1)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 number rods</a:t>
                </a:r>
                <a:b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children with Numicon pieces, pegs and number rods. </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his time, imagine that the pizza was cut into 10 equal slices, but the friends only ate 9 of them. </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How many slices of pizza did each friend eat? Is there more than one solution this time?</a:t>
                </a:r>
              </a:p>
              <a:p>
                <a:pPr marL="0" lvl="0" indent="0" algn="l" rtl="0">
                  <a:spcBef>
                    <a:spcPts val="0"/>
                  </a:spcBef>
                  <a:spcAft>
                    <a:spcPts val="0"/>
                  </a:spcAft>
                  <a:buNone/>
                </a:pPr>
                <a:r>
                  <a:rPr lang="en-GB" b="0"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work in pairs and use their apparatus to model their number sentences and check that they work.</a:t>
                </a:r>
              </a:p>
              <a:p>
                <a:pPr marL="0" lvl="0" indent="0" algn="l" rtl="0">
                  <a:spcBef>
                    <a:spcPts val="0"/>
                  </a:spcBef>
                  <a:spcAft>
                    <a:spcPts val="0"/>
                  </a:spcAft>
                  <a:buNone/>
                </a:pPr>
                <a:r>
                  <a:rPr lang="en-GB"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 </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work collaboratively to find new solutions</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test the solutions using their Numicon pieces and pegs or their number rods. </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the possible adding sentences on the board (children could do this on individual whiteboards) ensuring they notice that the three fractions need to total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9</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this time. For example:</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avi 6 slices, Molly 2 slices, Tia 1 slice: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6</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9</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 </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avi </a:t>
                </a:r>
                <a:r>
                  <a:rPr lang="en-GB" sz="1200" u="none" strike="noStrike"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4</a:t>
                </a:r>
                <a:r>
                  <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slices, Molly 3 slices, Tia 2 slices: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4</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9</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Watch out for children who: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struggle to understand that the denominator is still 10 but the number of parts (numerator) must now total 9. Explain that it is the number of slices that are eaten (numerator) that has changed and not the pizza itself. </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Circulate the classroom, making note of children’s understanding. </a:t>
                </a: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Teach: We do (1) notes</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Resources: Numicon pieces, Numicon pegs, number rods</a:t>
                </a:r>
                <a:br>
                  <a:rPr lang="en-GB" dirty="0"/>
                </a:br>
                <a:r>
                  <a:rPr lang="en-GB" b="0" dirty="0"/>
                  <a:t>Oracy groupings: Pairs</a:t>
                </a:r>
                <a:endParaRPr lang="en-GB" dirty="0"/>
              </a:p>
              <a:p>
                <a:pPr marL="0" lvl="0" indent="0" algn="l" rtl="0">
                  <a:spcBef>
                    <a:spcPts val="0"/>
                  </a:spcBef>
                  <a:spcAft>
                    <a:spcPts val="0"/>
                  </a:spcAft>
                  <a:buNone/>
                </a:pPr>
                <a:r>
                  <a:rPr lang="en-GB" dirty="0"/>
                  <a:t>Provide children with Numicon pieces, pegs and number rods. </a:t>
                </a:r>
              </a:p>
              <a:p>
                <a:pPr marL="0" lvl="0" indent="0" algn="l" rtl="0">
                  <a:spcBef>
                    <a:spcPts val="0"/>
                  </a:spcBef>
                  <a:spcAft>
                    <a:spcPts val="0"/>
                  </a:spcAft>
                  <a:buNone/>
                </a:pPr>
                <a:r>
                  <a:rPr lang="en-GB" b="1" dirty="0"/>
                  <a:t>Set the scene: </a:t>
                </a:r>
                <a:r>
                  <a:rPr lang="en-GB" b="0" i="1" dirty="0"/>
                  <a:t>T</a:t>
                </a:r>
                <a:r>
                  <a:rPr lang="en-GB" i="1" dirty="0"/>
                  <a:t>his time, imagine that the pizza was cut into 10 equal slices, but the friends only ate 9 of them. </a:t>
                </a:r>
              </a:p>
              <a:p>
                <a:pPr marL="0" lvl="0" indent="0" algn="l" rtl="0">
                  <a:spcBef>
                    <a:spcPts val="0"/>
                  </a:spcBef>
                  <a:spcAft>
                    <a:spcPts val="0"/>
                  </a:spcAft>
                  <a:buNone/>
                </a:pPr>
                <a:r>
                  <a:rPr lang="en-GB" b="1" dirty="0"/>
                  <a:t>Ask: </a:t>
                </a:r>
                <a:r>
                  <a:rPr lang="en-GB" b="0" i="1" dirty="0"/>
                  <a:t>How many slices of pizza did each friend eat? Is there more than one solution this time?</a:t>
                </a:r>
              </a:p>
              <a:p>
                <a:pPr marL="0" lvl="0" indent="0" algn="l" rtl="0">
                  <a:spcBef>
                    <a:spcPts val="0"/>
                  </a:spcBef>
                  <a:spcAft>
                    <a:spcPts val="0"/>
                  </a:spcAft>
                  <a:buNone/>
                </a:pPr>
                <a:r>
                  <a:rPr lang="en-GB" b="1" i="0" dirty="0"/>
                  <a:t>Look and listen for children who: </a:t>
                </a:r>
              </a:p>
              <a:p>
                <a:pPr marL="171450" lvl="0" indent="-171450" algn="l" rtl="0">
                  <a:spcBef>
                    <a:spcPts val="0"/>
                  </a:spcBef>
                  <a:spcAft>
                    <a:spcPts val="0"/>
                  </a:spcAft>
                  <a:buFont typeface="Arial" panose="020B0604020202020204" pitchFamily="34" charset="0"/>
                  <a:buChar char="•"/>
                </a:pPr>
                <a:r>
                  <a:rPr lang="en-GB" dirty="0"/>
                  <a:t>work with you collaboratively to find new solutions</a:t>
                </a:r>
              </a:p>
              <a:p>
                <a:pPr marL="171450" lvl="0" indent="-171450" algn="l" rtl="0">
                  <a:spcBef>
                    <a:spcPts val="0"/>
                  </a:spcBef>
                  <a:spcAft>
                    <a:spcPts val="0"/>
                  </a:spcAft>
                  <a:buFont typeface="Arial" panose="020B0604020202020204" pitchFamily="34" charset="0"/>
                  <a:buChar char="•"/>
                </a:pPr>
                <a:r>
                  <a:rPr lang="en-GB" dirty="0"/>
                  <a:t>test the solutions using their Numicon pieces and pegs or their number rods. </a:t>
                </a:r>
              </a:p>
              <a:p>
                <a:pPr marL="0" marR="0" lvl="0" indent="0" algn="l" rtl="0">
                  <a:lnSpc>
                    <a:spcPct val="100000"/>
                  </a:lnSpc>
                  <a:spcBef>
                    <a:spcPts val="0"/>
                  </a:spcBef>
                  <a:spcAft>
                    <a:spcPts val="0"/>
                  </a:spcAft>
                  <a:buClr>
                    <a:schemeClr val="dk1"/>
                  </a:buClr>
                  <a:buSzPts val="1200"/>
                  <a:buFont typeface="Calibri"/>
                  <a:buNone/>
                </a:pPr>
                <a:r>
                  <a:rPr lang="en-GB" dirty="0"/>
                  <a:t>Write the possible adding sentences on the board (children could do this on individual whiteboards) ensuring they notice that the three fractions need to total </a:t>
                </a:r>
                <a:r>
                  <a:rPr lang="en-GB" b="0" i="0">
                    <a:latin typeface="Cambria Math" panose="02040503050406030204" pitchFamily="18" charset="0"/>
                  </a:rPr>
                  <a:t>9/10</a:t>
                </a:r>
                <a:r>
                  <a:rPr lang="en-GB" dirty="0"/>
                  <a:t> this time.</a:t>
                </a:r>
              </a:p>
              <a:p>
                <a:pPr marL="0" marR="0" lvl="0" indent="0" algn="l" rtl="0">
                  <a:lnSpc>
                    <a:spcPct val="100000"/>
                  </a:lnSpc>
                  <a:spcBef>
                    <a:spcPts val="0"/>
                  </a:spcBef>
                  <a:spcAft>
                    <a:spcPts val="0"/>
                  </a:spcAft>
                  <a:buClr>
                    <a:schemeClr val="dk1"/>
                  </a:buClr>
                  <a:buSzPts val="1200"/>
                  <a:buFont typeface="Calibri"/>
                  <a:buNone/>
                </a:pPr>
                <a:r>
                  <a:rPr lang="en-GB" dirty="0"/>
                  <a:t>E.g. R</a:t>
                </a:r>
                <a:r>
                  <a:rPr lang="en-GB" sz="1200" u="none" strike="noStrike" dirty="0">
                    <a:solidFill>
                      <a:srgbClr val="1A1A1A"/>
                    </a:solidFill>
                    <a:latin typeface="Calibri" panose="020F0502020204030204" pitchFamily="34" charset="0"/>
                    <a:cs typeface="Calibri" panose="020F0502020204030204" pitchFamily="34" charset="0"/>
                    <a:sym typeface="Arial"/>
                  </a:rPr>
                  <a:t>avi 6 slices, Molly 2 slices, Tia 1 slice: </a:t>
                </a:r>
                <a:r>
                  <a:rPr lang="en-GB" sz="1200" b="0" i="0" u="none" strike="noStrike">
                    <a:solidFill>
                      <a:srgbClr val="1A1A1A"/>
                    </a:solidFill>
                    <a:latin typeface="Cambria Math" panose="02040503050406030204" pitchFamily="18" charset="0"/>
                    <a:cs typeface="Calibri" panose="020F0502020204030204" pitchFamily="34" charset="0"/>
                    <a:sym typeface="Arial"/>
                  </a:rPr>
                  <a:t>6/10</a:t>
                </a:r>
                <a:r>
                  <a:rPr lang="en-GB" dirty="0"/>
                  <a:t> + </a:t>
                </a:r>
                <a:r>
                  <a:rPr lang="en-GB" b="0" i="0">
                    <a:latin typeface="Cambria Math" panose="02040503050406030204" pitchFamily="18" charset="0"/>
                  </a:rPr>
                  <a:t>2/10</a:t>
                </a:r>
                <a:r>
                  <a:rPr lang="en-GB" dirty="0"/>
                  <a:t> + </a:t>
                </a:r>
                <a:r>
                  <a:rPr lang="en-GB" b="0" i="0">
                    <a:latin typeface="Cambria Math" panose="02040503050406030204" pitchFamily="18" charset="0"/>
                  </a:rPr>
                  <a:t>1/10</a:t>
                </a:r>
                <a:r>
                  <a:rPr lang="en-GB" dirty="0"/>
                  <a:t> = </a:t>
                </a:r>
                <a:r>
                  <a:rPr lang="en-GB" b="0" i="0">
                    <a:latin typeface="Cambria Math" panose="02040503050406030204" pitchFamily="18" charset="0"/>
                  </a:rPr>
                  <a:t>9/10</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a:t>Or R</a:t>
                </a:r>
                <a:r>
                  <a:rPr lang="en-GB" sz="1200" u="none" strike="noStrike" dirty="0">
                    <a:solidFill>
                      <a:srgbClr val="1A1A1A"/>
                    </a:solidFill>
                    <a:latin typeface="Calibri" panose="020F0502020204030204" pitchFamily="34" charset="0"/>
                    <a:cs typeface="Calibri" panose="020F0502020204030204" pitchFamily="34" charset="0"/>
                    <a:sym typeface="Arial"/>
                  </a:rPr>
                  <a:t>avi </a:t>
                </a:r>
                <a:r>
                  <a:rPr lang="en-GB" sz="1200" u="none" strike="noStrike" baseline="0" dirty="0">
                    <a:solidFill>
                      <a:srgbClr val="1A1A1A"/>
                    </a:solidFill>
                    <a:latin typeface="Calibri" panose="020F0502020204030204" pitchFamily="34" charset="0"/>
                    <a:cs typeface="Calibri" panose="020F0502020204030204" pitchFamily="34" charset="0"/>
                    <a:sym typeface="Arial"/>
                  </a:rPr>
                  <a:t>4</a:t>
                </a:r>
                <a:r>
                  <a:rPr lang="en-GB" sz="1200" u="none" strike="noStrike" dirty="0">
                    <a:solidFill>
                      <a:srgbClr val="1A1A1A"/>
                    </a:solidFill>
                    <a:latin typeface="Calibri" panose="020F0502020204030204" pitchFamily="34" charset="0"/>
                    <a:cs typeface="Calibri" panose="020F0502020204030204" pitchFamily="34" charset="0"/>
                    <a:sym typeface="Arial"/>
                  </a:rPr>
                  <a:t> slices, Molly 3 slices, Tia 2 slices: </a:t>
                </a:r>
                <a:r>
                  <a:rPr lang="en-GB" sz="1200" b="0" i="0" u="none" strike="noStrike">
                    <a:solidFill>
                      <a:srgbClr val="1A1A1A"/>
                    </a:solidFill>
                    <a:latin typeface="Cambria Math" panose="02040503050406030204" pitchFamily="18" charset="0"/>
                    <a:cs typeface="Calibri" panose="020F0502020204030204" pitchFamily="34" charset="0"/>
                    <a:sym typeface="Arial"/>
                  </a:rPr>
                  <a:t>4/10</a:t>
                </a:r>
                <a:r>
                  <a:rPr lang="en-GB" dirty="0"/>
                  <a:t> + </a:t>
                </a:r>
                <a:r>
                  <a:rPr lang="en-GB" b="0" i="0">
                    <a:latin typeface="Cambria Math" panose="02040503050406030204" pitchFamily="18" charset="0"/>
                  </a:rPr>
                  <a:t>3/10</a:t>
                </a:r>
                <a:r>
                  <a:rPr lang="en-GB" dirty="0"/>
                  <a:t> + </a:t>
                </a:r>
                <a:r>
                  <a:rPr lang="en-GB" b="0" i="0">
                    <a:latin typeface="Cambria Math" panose="02040503050406030204" pitchFamily="18" charset="0"/>
                  </a:rPr>
                  <a:t>2/10</a:t>
                </a:r>
                <a:r>
                  <a:rPr lang="en-GB" dirty="0"/>
                  <a:t> = </a:t>
                </a:r>
                <a:r>
                  <a:rPr lang="en-GB" b="0" i="0">
                    <a:latin typeface="Cambria Math" panose="02040503050406030204" pitchFamily="18" charset="0"/>
                  </a:rPr>
                  <a:t>9/10</a:t>
                </a:r>
                <a:r>
                  <a:rPr lang="en-GB"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u="none" strike="noStrike" dirty="0">
                    <a:solidFill>
                      <a:srgbClr val="1A1A1A"/>
                    </a:solidFill>
                    <a:latin typeface="Calibri" panose="020F0502020204030204" pitchFamily="34" charset="0"/>
                    <a:cs typeface="Calibri" panose="020F0502020204030204" pitchFamily="34" charset="0"/>
                    <a:sym typeface="Arial"/>
                  </a:rPr>
                  <a:t>Watch out for children who: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struggle to understand that the denominator is still 10 but the number of parts (numerator) must now total 9. Explain that it is the amount of slices that are eaten (numerator) that has changed and not the pizza itself. </a:t>
                </a: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visual</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Circulate the classroom, making note of children’s understanding. </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60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(2)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 visualiser (optional), Numicon IWB Software (optional)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Numicon IWB Software. If possible, we recommend using manipulatives.  </a:t>
                </a:r>
                <a:endParaRPr lang="en-GB" sz="12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time there are 2 pizzas, each cut into 10 equal slices.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Molly eats 4 slices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Ravi eats 6 slices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eats 5 slices</a:t>
                </a:r>
              </a:p>
              <a:p>
                <a:pPr marL="0" marR="0" lvl="0" indent="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Take a Numicon 10-piece and tell children that this represents the first whole pizza cut into 10 equal parts.</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Take a second Numicon 10-piece and tell children that this represents the second whole pizza cut into 10 equal parts.</a:t>
                </a:r>
              </a:p>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Ravi eats 4 slices.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(Place 4 pegs into the first 10-piece.)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Molly eats 6 slices.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(Place 6 more pegs into the first 10-piece.)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the first 10-piece is full. What does that mean?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(1 whole pizza has been eaten.)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Tia eats 5 slices.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(Place 5 pegs into the second 10-piece.)</a:t>
                </a:r>
              </a:p>
              <a:p>
                <a:pPr marL="171450" marR="0" lvl="0" indent="-171450" algn="l" rtl="0">
                  <a:lnSpc>
                    <a:spcPct val="100000"/>
                  </a:lnSpc>
                  <a:spcBef>
                    <a:spcPts val="0"/>
                  </a:spcBef>
                  <a:spcAft>
                    <a:spcPts val="0"/>
                  </a:spcAft>
                  <a:buClr>
                    <a:schemeClr val="dk1"/>
                  </a:buClr>
                  <a:buSzPts val="1200"/>
                  <a:buFont typeface="Wingdings" panose="05000000000000000000" pitchFamily="2" charset="2"/>
                  <a:buChar char="Ø"/>
                </a:pP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model on the slide if needed.</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in total the children have eaten 1 whole pizza and five-tenths of a pizza.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also see that in total they have eaten 15 slices of pizza.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(Count the pegs individually).</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This means that they have eaten fifteen-tenths of the pizza.</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this as a sum of three fractions: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4</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5</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15</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or 1</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5</m:t>
                        </m:r>
                      </m:num>
                      <m:den>
                        <m:r>
                          <a:rPr lang="en-GB" b="0" i="1" noProof="0" smtClean="0">
                            <a:solidFill>
                              <a:schemeClr val="tx1"/>
                            </a:solidFill>
                            <a:latin typeface="Cambria Math" panose="02040503050406030204" pitchFamily="18" charset="0"/>
                          </a:rPr>
                          <m:t>10</m:t>
                        </m:r>
                      </m:den>
                    </m:f>
                  </m:oMath>
                </a14:m>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chemeClr val="dk1"/>
                  </a:buClr>
                  <a:buSzPts val="1200"/>
                  <a:buFont typeface="Wingdings" panose="05000000000000000000" pitchFamily="2" charset="2"/>
                  <a:buChar char="Ø"/>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adding sentence on the slide if needed.</a:t>
                </a:r>
              </a:p>
            </p:txBody>
          </p:sp>
        </mc:Choice>
        <mc:Fallback xmlns="">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Teach: I do (2) notes</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Resources: Numicon pieces, Numicon pegs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Numicon IWB Software. If possible, we recommend using manipulatives.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Set the scene: </a:t>
                </a:r>
                <a:r>
                  <a:rPr lang="en-GB" i="1" dirty="0"/>
                  <a:t>This time there are 2 pizzas, each cut into 10 equal slices.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Molly eats 4 slices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Ravi eats 6 slices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Tia eats 5 slices</a:t>
                </a:r>
              </a:p>
              <a:p>
                <a:pPr marL="0" marR="0" lvl="0" indent="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None/>
                  <a:tabLst/>
                  <a:defRPr/>
                </a:pPr>
                <a:r>
                  <a:rPr lang="en-GB" dirty="0"/>
                  <a:t>Take a Numicon 10-piece and tell children that this represents the whole pizza split into 10 equal parts.</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dirty="0"/>
                  <a:t>Take out a second Numicon 10-piece and tell children that this represents the second whole pizza cut into 10 equal parts.</a:t>
                </a:r>
              </a:p>
              <a:p>
                <a:pPr marL="0" marR="0" lvl="0" indent="0" algn="l" rtl="0">
                  <a:lnSpc>
                    <a:spcPct val="100000"/>
                  </a:lnSpc>
                  <a:spcBef>
                    <a:spcPts val="0"/>
                  </a:spcBef>
                  <a:spcAft>
                    <a:spcPts val="0"/>
                  </a:spcAft>
                  <a:buClr>
                    <a:schemeClr val="dk1"/>
                  </a:buClr>
                  <a:buSzPts val="1200"/>
                  <a:buFont typeface="Calibri"/>
                  <a:buNone/>
                </a:pPr>
                <a:r>
                  <a:rPr lang="en-GB" b="1" dirty="0"/>
                  <a:t>Say: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know that Ravi eats 4 slices. </a:t>
                </a:r>
                <a:r>
                  <a:rPr lang="en-GB" i="0" dirty="0"/>
                  <a:t>(Place 4 pegs into the first 10-piece.)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know that Molly eats 6 slices. </a:t>
                </a:r>
                <a:r>
                  <a:rPr lang="en-GB" i="0" dirty="0"/>
                  <a:t>(Place 6 more pegs into the first 10-piece.)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can see that the first 10-piece is full. What does that mean? </a:t>
                </a:r>
                <a:r>
                  <a:rPr lang="en-GB" i="0" dirty="0"/>
                  <a:t>(1 whole pizza has been eaten.)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know that Tia eats 5 slices. </a:t>
                </a:r>
                <a:r>
                  <a:rPr lang="en-GB" i="0" dirty="0"/>
                  <a:t>(Place 5 pegs into the second 10-piece.)</a:t>
                </a:r>
              </a:p>
              <a:p>
                <a:pPr marL="171450" marR="0" lvl="0" indent="-171450" algn="l" rtl="0">
                  <a:lnSpc>
                    <a:spcPct val="100000"/>
                  </a:lnSpc>
                  <a:spcBef>
                    <a:spcPts val="0"/>
                  </a:spcBef>
                  <a:spcAft>
                    <a:spcPts val="0"/>
                  </a:spcAft>
                  <a:buClr>
                    <a:schemeClr val="dk1"/>
                  </a:buClr>
                  <a:buSzPts val="1200"/>
                  <a:buFont typeface="Wingdings" panose="05000000000000000000" pitchFamily="2" charset="2"/>
                  <a:buChar char="Ø"/>
                </a:pPr>
                <a:r>
                  <a:rPr lang="en-GB" i="0" dirty="0"/>
                  <a:t>Click to reveal the model on the slide if needed.</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can see that in total the children have eaten 1 whole pizza and five-tenths of a pizza.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can also see that in total they have eaten 15 slices of pizza. </a:t>
                </a:r>
                <a:r>
                  <a:rPr lang="en-GB" i="0" dirty="0"/>
                  <a:t>(Count the pegs individually).</a:t>
                </a:r>
                <a:r>
                  <a:rPr lang="en-GB" i="1" dirty="0"/>
                  <a:t> This means that they have eaten fifteen-tenths of the pizza.</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dirty="0"/>
                  <a:t>Write this as a sum of three fractions: </a:t>
                </a:r>
                <a:r>
                  <a:rPr lang="en-GB" b="0" i="0">
                    <a:latin typeface="Cambria Math" panose="02040503050406030204" pitchFamily="18" charset="0"/>
                  </a:rPr>
                  <a:t>4/10</a:t>
                </a:r>
                <a:r>
                  <a:rPr lang="en-GB" dirty="0"/>
                  <a:t> + </a:t>
                </a:r>
                <a:r>
                  <a:rPr lang="en-GB" b="0" i="0">
                    <a:latin typeface="Cambria Math" panose="02040503050406030204" pitchFamily="18" charset="0"/>
                  </a:rPr>
                  <a:t>6/10</a:t>
                </a:r>
                <a:r>
                  <a:rPr lang="en-GB" dirty="0"/>
                  <a:t> + </a:t>
                </a:r>
                <a:r>
                  <a:rPr lang="en-GB" b="0" i="0">
                    <a:latin typeface="Cambria Math" panose="02040503050406030204" pitchFamily="18" charset="0"/>
                  </a:rPr>
                  <a:t>5/10</a:t>
                </a:r>
                <a:r>
                  <a:rPr lang="en-GB" dirty="0"/>
                  <a:t> = </a:t>
                </a:r>
                <a:r>
                  <a:rPr lang="en-GB" b="0" i="0" dirty="0">
                    <a:latin typeface="Cambria Math" panose="02040503050406030204" pitchFamily="18" charset="0"/>
                  </a:rPr>
                  <a:t>15/10</a:t>
                </a:r>
                <a:r>
                  <a:rPr lang="en-GB" dirty="0"/>
                  <a:t> or 1 </a:t>
                </a:r>
                <a:r>
                  <a:rPr lang="en-GB" b="0" i="0">
                    <a:latin typeface="Cambria Math" panose="02040503050406030204" pitchFamily="18" charset="0"/>
                  </a:rPr>
                  <a:t>5/10</a:t>
                </a:r>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6809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We do (2)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children with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There are 2 pizzas, each cut into 10 equal slices. Tia eats 7 slices, Molly eats 6 and Ravi eats 4.</a:t>
                </a:r>
                <a:endPar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adding sentence could represent how much the friends ate?</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use two Numicon 10-pieces and pegs to model the number of pizza slices each friend eats, adding 7 pegs to represent Tia’s slices, 6 pegs for Molly’s slices and 4 pegs for Ravi’s slices.</a:t>
                </a:r>
              </a:p>
              <a:p>
                <a:pPr marL="171450" lvl="0" indent="-171450" algn="l" rtl="0">
                  <a:spcBef>
                    <a:spcPts val="0"/>
                  </a:spcBef>
                  <a:spcAft>
                    <a:spcPts val="0"/>
                  </a:spcAft>
                  <a:buFont typeface="Wingdings" panose="05000000000000000000" pitchFamily="2" charset="2"/>
                  <a:buChar char="Ø"/>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model on the slide so children can compare theirs with yours. </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write the adding</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sentence. </a:t>
                </a:r>
              </a:p>
              <a:p>
                <a:pPr marL="171450" lvl="0" indent="-171450" algn="l" rtl="0">
                  <a:spcBef>
                    <a:spcPts val="0"/>
                  </a:spcBef>
                  <a:spcAft>
                    <a:spcPts val="0"/>
                  </a:spcAft>
                  <a:buFont typeface="Wingdings" panose="05000000000000000000" pitchFamily="2" charset="2"/>
                  <a:buChar char="Ø"/>
                </a:pPr>
                <a:r>
                  <a:rPr lang="en-GB" sz="1200" u="none" strike="noStrike"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Click to reveal the adding sentence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7</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4</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17</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or 1</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7</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notice that more than 1 pizza has been eaten.</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the children have eaten 1 whole pizza and 7 slices of the second pizza.</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push the two 10-pieces together and view this as twentieths. If this arises, explore it to consider what it means, e.g.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17</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20</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 pizza.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Is that greater or less than 1 whole? How many slices has the pizza then been cut into? Does that match the problem?</a:t>
                </a:r>
                <a:endPar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may choose to explore further with another example, e.g.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Molly takes 6 slices, Ravi takes 3 slices, Tia takes 5 slices. What could the adding sentence be?</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Circulate the classroom, making note of children’s understanding. </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Teach: We do (2) notes</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Resources: Numicon pieces, Numicon pegs</a:t>
                </a:r>
              </a:p>
              <a:p>
                <a:pPr marL="0" lvl="0" indent="0" algn="l" rtl="0">
                  <a:spcBef>
                    <a:spcPts val="0"/>
                  </a:spcBef>
                  <a:spcAft>
                    <a:spcPts val="0"/>
                  </a:spcAft>
                  <a:buNone/>
                </a:pPr>
                <a:r>
                  <a:rPr lang="en-GB" dirty="0"/>
                  <a:t>Provide children with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Set the scene: </a:t>
                </a:r>
                <a:r>
                  <a:rPr lang="en-GB" b="0" i="1" dirty="0"/>
                  <a:t>This time there are 2 pizzas, each cut into 10 equal slices. Tia eats 7 slices, Molly eats 6 and Ravi eats 4.</a:t>
                </a:r>
                <a:endParaRPr lang="en-GB" i="1" dirty="0"/>
              </a:p>
              <a:p>
                <a:pPr marL="0" lvl="0" indent="0" algn="l" rtl="0">
                  <a:spcBef>
                    <a:spcPts val="0"/>
                  </a:spcBef>
                  <a:spcAft>
                    <a:spcPts val="0"/>
                  </a:spcAft>
                  <a:buNone/>
                </a:pPr>
                <a:r>
                  <a:rPr lang="en-GB" b="1" dirty="0"/>
                  <a:t>Ask: </a:t>
                </a:r>
                <a:r>
                  <a:rPr lang="en-GB" b="0" i="1" dirty="0"/>
                  <a:t>What adding sentence could represent how much the friends ate?</a:t>
                </a:r>
              </a:p>
              <a:p>
                <a:pPr marL="0" lvl="0" indent="0" algn="l" rtl="0">
                  <a:spcBef>
                    <a:spcPts val="0"/>
                  </a:spcBef>
                  <a:spcAft>
                    <a:spcPts val="0"/>
                  </a:spcAft>
                  <a:buNone/>
                </a:pPr>
                <a:r>
                  <a:rPr lang="en-GB" dirty="0"/>
                  <a:t>Ask children to use two Numicon 10-pieces and pegs to model the number of pizza slices each friend eats, adding 7 pegs to represent Tia’s slices, 6 pegs for Molly’s slices and 4 pegs for Ravi’s slices.</a:t>
                </a:r>
              </a:p>
              <a:p>
                <a:pPr marL="0" lvl="0" indent="0" algn="l" rtl="0">
                  <a:spcBef>
                    <a:spcPts val="0"/>
                  </a:spcBef>
                  <a:spcAft>
                    <a:spcPts val="0"/>
                  </a:spcAft>
                  <a:buNone/>
                </a:pPr>
                <a:r>
                  <a:rPr lang="en-GB" dirty="0"/>
                  <a:t>Create your own model so children can compare theirs to yours. </a:t>
                </a:r>
              </a:p>
              <a:p>
                <a:pPr marL="0" lvl="0" indent="0" algn="l" rtl="0">
                  <a:spcBef>
                    <a:spcPts val="0"/>
                  </a:spcBef>
                  <a:spcAft>
                    <a:spcPts val="0"/>
                  </a:spcAft>
                  <a:buNone/>
                </a:pPr>
                <a:r>
                  <a:rPr lang="en-GB" dirty="0"/>
                  <a:t>Together, write the adding</a:t>
                </a:r>
                <a:r>
                  <a:rPr lang="en-GB" baseline="0" dirty="0"/>
                  <a:t> sentence: </a:t>
                </a:r>
                <a:r>
                  <a:rPr lang="en-GB" sz="1200" b="0" i="0" u="none" strike="noStrike">
                    <a:solidFill>
                      <a:srgbClr val="1A1A1A"/>
                    </a:solidFill>
                    <a:latin typeface="Cambria Math" panose="02040503050406030204" pitchFamily="18" charset="0"/>
                    <a:cs typeface="Calibri" panose="020F0502020204030204" pitchFamily="34" charset="0"/>
                    <a:sym typeface="Arial"/>
                  </a:rPr>
                  <a:t>7/10</a:t>
                </a:r>
                <a:r>
                  <a:rPr lang="en-GB" dirty="0"/>
                  <a:t> + </a:t>
                </a:r>
                <a:r>
                  <a:rPr lang="en-GB" b="0" i="0">
                    <a:latin typeface="Cambria Math" panose="02040503050406030204" pitchFamily="18" charset="0"/>
                  </a:rPr>
                  <a:t>6/10</a:t>
                </a:r>
                <a:r>
                  <a:rPr lang="en-GB" dirty="0"/>
                  <a:t> + </a:t>
                </a:r>
                <a:r>
                  <a:rPr lang="en-GB" b="0" i="0">
                    <a:latin typeface="Cambria Math" panose="02040503050406030204" pitchFamily="18" charset="0"/>
                  </a:rPr>
                  <a:t>4/10</a:t>
                </a:r>
                <a:r>
                  <a:rPr lang="en-GB" dirty="0"/>
                  <a:t> = </a:t>
                </a:r>
                <a:r>
                  <a:rPr lang="en-GB" b="0" i="0">
                    <a:latin typeface="Cambria Math" panose="02040503050406030204" pitchFamily="18" charset="0"/>
                  </a:rPr>
                  <a:t>17/10</a:t>
                </a:r>
                <a:r>
                  <a:rPr lang="en-GB" dirty="0"/>
                  <a:t> or 1 </a:t>
                </a:r>
                <a:r>
                  <a:rPr lang="en-US" b="0" i="0">
                    <a:latin typeface="Cambria Math" panose="02040503050406030204" pitchFamily="18" charset="0"/>
                  </a:rPr>
                  <a:t>7/10</a:t>
                </a:r>
                <a:r>
                  <a:rPr lang="en-GB" dirty="0"/>
                  <a:t>.</a:t>
                </a:r>
              </a:p>
              <a:p>
                <a:pPr marL="0" lvl="0" indent="0" algn="l" rtl="0">
                  <a:spcBef>
                    <a:spcPts val="0"/>
                  </a:spcBef>
                  <a:spcAft>
                    <a:spcPts val="0"/>
                  </a:spcAft>
                  <a:buNone/>
                </a:pPr>
                <a:r>
                  <a:rPr lang="en-GB" b="1" dirty="0"/>
                  <a:t>Look and listen for children who:</a:t>
                </a:r>
              </a:p>
              <a:p>
                <a:pPr marL="171450" lvl="0" indent="-171450" algn="l" rtl="0">
                  <a:spcBef>
                    <a:spcPts val="0"/>
                  </a:spcBef>
                  <a:spcAft>
                    <a:spcPts val="0"/>
                  </a:spcAft>
                  <a:buFont typeface="Arial" panose="020B0604020202020204" pitchFamily="34" charset="0"/>
                  <a:buChar char="•"/>
                </a:pPr>
                <a:r>
                  <a:rPr lang="en-GB" b="0" dirty="0"/>
                  <a:t>notice that more than 1 pizza has been eaten.</a:t>
                </a:r>
              </a:p>
              <a:p>
                <a:pPr marL="0" lvl="0" indent="0" algn="l" rtl="0">
                  <a:spcBef>
                    <a:spcPts val="0"/>
                  </a:spcBef>
                  <a:spcAft>
                    <a:spcPts val="0"/>
                  </a:spcAft>
                  <a:buNone/>
                </a:pPr>
                <a:r>
                  <a:rPr lang="en-GB" b="1" dirty="0"/>
                  <a:t>Say: </a:t>
                </a:r>
                <a:r>
                  <a:rPr lang="en-GB" i="1" dirty="0"/>
                  <a:t>I can see that the children have eaten 1 whole pizza and 7 slices of the second pizza.</a:t>
                </a:r>
              </a:p>
              <a:p>
                <a:pPr marL="0" lvl="0" indent="0" algn="l" rtl="0">
                  <a:spcBef>
                    <a:spcPts val="0"/>
                  </a:spcBef>
                  <a:spcAft>
                    <a:spcPts val="0"/>
                  </a:spcAft>
                  <a:buNone/>
                </a:pPr>
                <a:r>
                  <a:rPr lang="en-GB" b="1" dirty="0"/>
                  <a:t>Watch out for children who:</a:t>
                </a:r>
              </a:p>
              <a:p>
                <a:pPr marL="171450" lvl="0" indent="-171450" algn="l" rtl="0">
                  <a:spcBef>
                    <a:spcPts val="0"/>
                  </a:spcBef>
                  <a:spcAft>
                    <a:spcPts val="0"/>
                  </a:spcAft>
                  <a:buFont typeface="Arial" panose="020B0604020202020204" pitchFamily="34" charset="0"/>
                  <a:buChar char="•"/>
                </a:pPr>
                <a:r>
                  <a:rPr lang="en-GB" b="0" dirty="0"/>
                  <a:t>push the two 10-pieces together and view this as twentieths. If this arises, explore it to consider what it means, e.g. </a:t>
                </a:r>
                <a:r>
                  <a:rPr lang="en-GB" sz="1200" b="0" i="0" u="none" strike="noStrike">
                    <a:solidFill>
                      <a:srgbClr val="1A1A1A"/>
                    </a:solidFill>
                    <a:latin typeface="Cambria Math" panose="02040503050406030204" pitchFamily="18" charset="0"/>
                    <a:cs typeface="Calibri" panose="020F0502020204030204" pitchFamily="34" charset="0"/>
                    <a:sym typeface="Arial"/>
                  </a:rPr>
                  <a:t>17/20</a:t>
                </a:r>
                <a:r>
                  <a:rPr lang="en-GB" b="0" dirty="0"/>
                  <a:t> of a pizza. </a:t>
                </a:r>
                <a:r>
                  <a:rPr lang="en-GB" b="0" i="1" dirty="0"/>
                  <a:t>Is that greater or less than 1 whole? How many slices has the pizza then been cut into? Does that match the problem?</a:t>
                </a:r>
                <a:endParaRPr lang="en-GB" i="1" dirty="0"/>
              </a:p>
              <a:p>
                <a:pPr marL="0" lvl="0" indent="0" algn="l" rtl="0">
                  <a:spcBef>
                    <a:spcPts val="0"/>
                  </a:spcBef>
                  <a:spcAft>
                    <a:spcPts val="0"/>
                  </a:spcAft>
                  <a:buNone/>
                </a:pPr>
                <a:r>
                  <a:rPr lang="en-GB" dirty="0"/>
                  <a:t>You may choose to explore further with another example, e.g. </a:t>
                </a:r>
                <a:r>
                  <a:rPr lang="en-GB" i="1" dirty="0"/>
                  <a:t>Molly takes 6 slices, Ravi takes 3 slices, Tia takes 5 slices. What could the adding sentence be?</a:t>
                </a: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visual</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Circulate the classroom, making note of children’s understanding. </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74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Hinge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look at the adding sentence: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12</m:t>
                        </m:r>
                      </m:den>
                    </m:f>
                    <m:r>
                      <a:rPr lang="en-GB" b="0" i="1" noProof="0" smtClean="0">
                        <a:solidFill>
                          <a:schemeClr val="tx1"/>
                        </a:solidFill>
                        <a:latin typeface="Cambria Math" panose="02040503050406030204" pitchFamily="18" charset="0"/>
                      </a:rPr>
                      <m:t> + </m:t>
                    </m:r>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12</m:t>
                        </m:r>
                      </m:den>
                    </m:f>
                    <m:r>
                      <a:rPr lang="en-GB" b="0" i="1" noProof="0" smtClean="0">
                        <a:solidFill>
                          <a:schemeClr val="tx1"/>
                        </a:solidFill>
                        <a:latin typeface="Cambria Math" panose="02040503050406030204" pitchFamily="18" charset="0"/>
                      </a:rPr>
                      <m:t> + </m:t>
                    </m:r>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5</m:t>
                        </m:r>
                      </m:num>
                      <m:den>
                        <m:r>
                          <a:rPr lang="en-GB" b="0" i="1" noProof="0" smtClean="0">
                            <a:solidFill>
                              <a:schemeClr val="tx1"/>
                            </a:solidFill>
                            <a:latin typeface="Cambria Math" panose="02040503050406030204" pitchFamily="18" charset="0"/>
                          </a:rPr>
                          <m:t>12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Will the total be greater than or less than 1? </a:t>
                </a:r>
              </a:p>
              <a:p>
                <a:pPr marL="0" lvl="0" indent="0" algn="l" rtl="0">
                  <a:spcBef>
                    <a:spcPts val="0"/>
                  </a:spcBef>
                  <a:spcAft>
                    <a:spcPts val="0"/>
                  </a:spcAft>
                  <a:buNone/>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think independently and write A or B on their individual whiteboards, then hold them up to show their answers. </a:t>
                </a:r>
              </a:p>
              <a:p>
                <a:pPr marL="0" lvl="0" indent="0" algn="l" rtl="0">
                  <a:spcBef>
                    <a:spcPts val="0"/>
                  </a:spcBef>
                  <a:spcAft>
                    <a:spcPts val="0"/>
                  </a:spcAft>
                  <a:buNone/>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ask them to find the total of the three fractions, write the answer on their whiteboards and hold up them up.</a:t>
                </a:r>
              </a:p>
              <a:p>
                <a:pPr marL="0" lvl="0" indent="0" algn="l" rtl="0">
                  <a:spcBef>
                    <a:spcPts val="0"/>
                  </a:spcBef>
                  <a:spcAft>
                    <a:spcPts val="0"/>
                  </a:spcAft>
                  <a:buNone/>
                </a:pPr>
                <a:r>
                  <a:rPr lang="en-GB"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p>
              <a:p>
                <a:pPr marL="0" lvl="0" indent="0" algn="l" rtl="0">
                  <a:spcBef>
                    <a:spcPts val="0"/>
                  </a:spcBef>
                  <a:spcAft>
                    <a:spcPts val="0"/>
                  </a:spcAft>
                  <a:buFont typeface="Arial" panose="020B0604020202020204" pitchFamily="34" charset="0"/>
                  <a:buNone/>
                </a:pPr>
                <a:r>
                  <a:rPr lang="en-GB" b="0"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Strategy: visual</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a significant number of children answer incorrectly, pause the lesson here to revisit/consolidate the key concepts before moving onto the ‘You do’ phase. </a:t>
                </a:r>
              </a:p>
              <a:p>
                <a:pPr marL="0" lvl="0" indent="0" algn="l" rtl="0">
                  <a:spcBef>
                    <a:spcPts val="0"/>
                  </a:spcBef>
                  <a:spcAft>
                    <a:spcPts val="0"/>
                  </a:spcAft>
                  <a:buNone/>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ask children to explain their reasoning to a partner, using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Numicon pieces and pegs </a:t>
                </a: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to make a model to support their thinking.</a:t>
                </a:r>
                <a:endPar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correctly identify that the answer will be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13</m:t>
                        </m:r>
                      </m:num>
                      <m:den>
                        <m:r>
                          <a:rPr lang="en-GB" b="0" i="1" noProof="0" smtClean="0">
                            <a:solidFill>
                              <a:schemeClr val="tx1"/>
                            </a:solidFill>
                            <a:latin typeface="Cambria Math" panose="02040503050406030204" pitchFamily="18" charset="0"/>
                          </a:rPr>
                          <m:t>12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(or 1</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12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therefore greater than 1</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the terms ‘numerator’ and ‘denominator’ correctly</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can use Numicon pieces and pegs to explain their thinking and convince their partner.</a:t>
                </a:r>
              </a:p>
              <a:p>
                <a:pPr marL="0" lvl="0" indent="0" algn="l" rtl="0">
                  <a:spcBef>
                    <a:spcPts val="0"/>
                  </a:spcBef>
                  <a:spcAft>
                    <a:spcPts val="0"/>
                  </a:spcAft>
                  <a:buFont typeface="Arial" panose="020B0604020202020204" pitchFamily="34" charset="0"/>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add the numerators incorrectly</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add the denominators as well as the numerators</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cannot use manipulatives to clearly explain their thinking</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notice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13</m:t>
                        </m:r>
                      </m:num>
                      <m:den>
                        <m:r>
                          <a:rPr lang="en-GB" b="0" i="1" noProof="0" smtClean="0">
                            <a:solidFill>
                              <a:schemeClr val="tx1"/>
                            </a:solidFill>
                            <a:latin typeface="Cambria Math" panose="02040503050406030204" pitchFamily="18" charset="0"/>
                          </a:rPr>
                          <m:t>12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could also be written as 1</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12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so</a:t>
                </a:r>
                <a:r>
                  <a:rPr lang="en-GB"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do not realise that it is </a:t>
                </a: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greater than 1</a:t>
                </a:r>
                <a:r>
                  <a:rPr lang="en-GB"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whole.</a:t>
                </a:r>
                <a:endParaRPr lang="en-GB" b="0" baseline="0"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Hinge notes</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Resources: Numicon pieces, Numicon pegs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0" dirty="0"/>
                  <a:t>Oracy groupings: Pairs</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Ask children to look at the adding sentence: </a:t>
                </a:r>
                <a:r>
                  <a:rPr lang="en-GB" sz="1200" b="0" i="0">
                    <a:latin typeface="Cambria Math" panose="02040503050406030204" pitchFamily="18" charset="0"/>
                  </a:rPr>
                  <a:t>6/12  +  2/12  +  5/12</a:t>
                </a:r>
                <a:r>
                  <a:rPr lang="en-GB" dirty="0"/>
                  <a:t>. </a:t>
                </a:r>
              </a:p>
              <a:p>
                <a:pPr marL="0" lvl="0" indent="0" algn="l" rtl="0">
                  <a:spcBef>
                    <a:spcPts val="0"/>
                  </a:spcBef>
                  <a:spcAft>
                    <a:spcPts val="0"/>
                  </a:spcAft>
                  <a:buNone/>
                </a:pPr>
                <a:r>
                  <a:rPr lang="en-GB" b="1" dirty="0"/>
                  <a:t>Ask: </a:t>
                </a:r>
                <a:r>
                  <a:rPr lang="en-GB" b="0" i="1" dirty="0"/>
                  <a:t>Will the total be greater than or less than 1? </a:t>
                </a:r>
              </a:p>
              <a:p>
                <a:pPr marL="0" lvl="0" indent="0" algn="l" rtl="0">
                  <a:spcBef>
                    <a:spcPts val="0"/>
                  </a:spcBef>
                  <a:spcAft>
                    <a:spcPts val="0"/>
                  </a:spcAft>
                  <a:buNone/>
                </a:pPr>
                <a:r>
                  <a:rPr lang="en-GB" b="0" dirty="0"/>
                  <a:t>Children think independently and then write A or B on their individual whiteboards, holding them up to show their answers. </a:t>
                </a:r>
              </a:p>
              <a:p>
                <a:pPr marL="0" lvl="0" indent="0" algn="l" rtl="0">
                  <a:spcBef>
                    <a:spcPts val="0"/>
                  </a:spcBef>
                  <a:spcAft>
                    <a:spcPts val="0"/>
                  </a:spcAft>
                  <a:buNone/>
                </a:pPr>
                <a:r>
                  <a:rPr lang="en-GB" b="0" dirty="0"/>
                  <a:t>Then ask them to find the total of the three fractions and hold up their answers on their individual whiteboards.</a:t>
                </a:r>
              </a:p>
              <a:p>
                <a:pPr marL="0" lvl="0" indent="0" algn="l" rtl="0">
                  <a:spcBef>
                    <a:spcPts val="0"/>
                  </a:spcBef>
                  <a:spcAft>
                    <a:spcPts val="0"/>
                  </a:spcAft>
                  <a:buNone/>
                </a:pPr>
                <a:r>
                  <a:rPr lang="en-US" sz="1800" b="1" i="0" dirty="0">
                    <a:solidFill>
                      <a:srgbClr val="000000"/>
                    </a:solidFill>
                    <a:effectLst/>
                    <a:latin typeface="Calibri" panose="020F0502020204030204" pitchFamily="34" charset="0"/>
                  </a:rPr>
                  <a:t>Assessment opportunities: </a:t>
                </a:r>
              </a:p>
              <a:p>
                <a:pPr marL="0" lvl="0" indent="0" algn="l" rtl="0">
                  <a:spcBef>
                    <a:spcPts val="0"/>
                  </a:spcBef>
                  <a:spcAft>
                    <a:spcPts val="0"/>
                  </a:spcAft>
                  <a:buFont typeface="Arial" panose="020B0604020202020204" pitchFamily="34" charset="0"/>
                  <a:buNone/>
                </a:pPr>
                <a:r>
                  <a:rPr lang="en-GB" sz="1800" b="0" i="0" dirty="0"/>
                  <a:t>Strategy: visual</a:t>
                </a:r>
              </a:p>
              <a:p>
                <a:pPr marL="0" lvl="0" indent="0" algn="l" rtl="0">
                  <a:spcBef>
                    <a:spcPts val="0"/>
                  </a:spcBef>
                  <a:spcAft>
                    <a:spcPts val="0"/>
                  </a:spcAft>
                  <a:buNone/>
                </a:pPr>
                <a:r>
                  <a:rPr lang="en-GB" sz="1800" b="0" i="0" dirty="0">
                    <a:solidFill>
                      <a:srgbClr val="000000"/>
                    </a:solidFill>
                    <a:effectLst/>
                    <a:latin typeface="Calibri" panose="020F0502020204030204" pitchFamily="34" charset="0"/>
                  </a:rPr>
                  <a:t>If a significant number of children answer incorrectly, pause the lesson here to revisit/consolidate the key concepts before moving onto the You do phase. </a:t>
                </a:r>
              </a:p>
              <a:p>
                <a:pPr marL="0" lvl="0" indent="0" algn="l" rtl="0">
                  <a:spcBef>
                    <a:spcPts val="0"/>
                  </a:spcBef>
                  <a:spcAft>
                    <a:spcPts val="0"/>
                  </a:spcAft>
                  <a:buNone/>
                </a:pPr>
                <a:r>
                  <a:rPr lang="en-GB" sz="1800" b="0" dirty="0"/>
                  <a:t>Then ask children to explain their reasoning to a partner, using </a:t>
                </a:r>
                <a:r>
                  <a:rPr lang="en-GB" sz="1800" dirty="0"/>
                  <a:t>Numicon pieces and pegs </a:t>
                </a:r>
                <a:r>
                  <a:rPr lang="en-GB" sz="1800" b="0" dirty="0"/>
                  <a:t>to make a model to support their thinking.</a:t>
                </a:r>
                <a:endParaRPr lang="en-GB" sz="1800" b="0" i="0" dirty="0">
                  <a:solidFill>
                    <a:srgbClr val="000000"/>
                  </a:solidFill>
                  <a:effectLst/>
                  <a:latin typeface="Calibri" panose="020F0502020204030204" pitchFamily="34" charset="0"/>
                </a:endParaRPr>
              </a:p>
              <a:p>
                <a:pPr marL="0" lvl="0" indent="0" algn="l" rtl="0">
                  <a:spcBef>
                    <a:spcPts val="0"/>
                  </a:spcBef>
                  <a:spcAft>
                    <a:spcPts val="0"/>
                  </a:spcAft>
                  <a:buNone/>
                </a:pPr>
                <a:r>
                  <a:rPr lang="en-GB" b="1" dirty="0"/>
                  <a:t>Look and listen for children who:</a:t>
                </a:r>
              </a:p>
              <a:p>
                <a:pPr marL="171450" lvl="0" indent="-171450" algn="l" rtl="0">
                  <a:spcBef>
                    <a:spcPts val="0"/>
                  </a:spcBef>
                  <a:spcAft>
                    <a:spcPts val="0"/>
                  </a:spcAft>
                  <a:buFont typeface="Arial" panose="020B0604020202020204" pitchFamily="34" charset="0"/>
                  <a:buChar char="•"/>
                </a:pPr>
                <a:r>
                  <a:rPr lang="en-GB" b="0" dirty="0"/>
                  <a:t>correctly identify that the answer will be </a:t>
                </a:r>
                <a:r>
                  <a:rPr lang="en-GB" b="0" i="0">
                    <a:latin typeface="Cambria Math" panose="02040503050406030204" pitchFamily="18" charset="0"/>
                  </a:rPr>
                  <a:t>13/12</a:t>
                </a:r>
                <a:r>
                  <a:rPr lang="en-GB" dirty="0"/>
                  <a:t> (or 1 </a:t>
                </a:r>
                <a:r>
                  <a:rPr lang="en-US" b="0" i="0">
                    <a:latin typeface="Cambria Math" panose="02040503050406030204" pitchFamily="18" charset="0"/>
                  </a:rPr>
                  <a:t>1/12</a:t>
                </a:r>
                <a:r>
                  <a:rPr lang="en-GB" dirty="0"/>
                  <a:t>), therefore greater than 1</a:t>
                </a:r>
              </a:p>
              <a:p>
                <a:pPr marL="171450" lvl="0" indent="-171450" algn="l" rtl="0">
                  <a:spcBef>
                    <a:spcPts val="0"/>
                  </a:spcBef>
                  <a:spcAft>
                    <a:spcPts val="0"/>
                  </a:spcAft>
                  <a:buFont typeface="Arial" panose="020B0604020202020204" pitchFamily="34" charset="0"/>
                  <a:buChar char="•"/>
                </a:pPr>
                <a:r>
                  <a:rPr lang="en-GB" dirty="0"/>
                  <a:t>use the terms ‘numerator’ and ‘denominator’ correctly</a:t>
                </a:r>
              </a:p>
              <a:p>
                <a:pPr marL="171450" lvl="0" indent="-171450" algn="l" rtl="0">
                  <a:spcBef>
                    <a:spcPts val="0"/>
                  </a:spcBef>
                  <a:spcAft>
                    <a:spcPts val="0"/>
                  </a:spcAft>
                  <a:buFont typeface="Arial" panose="020B0604020202020204" pitchFamily="34" charset="0"/>
                  <a:buChar char="•"/>
                </a:pPr>
                <a:r>
                  <a:rPr lang="en-GB" dirty="0"/>
                  <a:t>can use Numicon pieces and pegs to explain their thinking and convince their partner.</a:t>
                </a:r>
              </a:p>
              <a:p>
                <a:pPr marL="0" lvl="0" indent="0" algn="l" rtl="0">
                  <a:spcBef>
                    <a:spcPts val="0"/>
                  </a:spcBef>
                  <a:spcAft>
                    <a:spcPts val="0"/>
                  </a:spcAft>
                  <a:buFont typeface="Arial" panose="020B0604020202020204" pitchFamily="34" charset="0"/>
                  <a:buNone/>
                </a:pPr>
                <a:r>
                  <a:rPr lang="en-GB" b="1" dirty="0"/>
                  <a:t>Watch out for children who:</a:t>
                </a:r>
              </a:p>
              <a:p>
                <a:pPr marL="171450" lvl="0" indent="-171450" algn="l" rtl="0">
                  <a:spcBef>
                    <a:spcPts val="0"/>
                  </a:spcBef>
                  <a:spcAft>
                    <a:spcPts val="0"/>
                  </a:spcAft>
                  <a:buFont typeface="Arial" panose="020B0604020202020204" pitchFamily="34" charset="0"/>
                  <a:buChar char="•"/>
                </a:pPr>
                <a:r>
                  <a:rPr lang="en-GB" b="0" dirty="0"/>
                  <a:t>add the numerators incorrectly</a:t>
                </a:r>
              </a:p>
              <a:p>
                <a:pPr marL="171450" lvl="0" indent="-171450" algn="l" rtl="0">
                  <a:spcBef>
                    <a:spcPts val="0"/>
                  </a:spcBef>
                  <a:spcAft>
                    <a:spcPts val="0"/>
                  </a:spcAft>
                  <a:buFont typeface="Arial" panose="020B0604020202020204" pitchFamily="34" charset="0"/>
                  <a:buChar char="•"/>
                </a:pPr>
                <a:r>
                  <a:rPr lang="en-GB" b="0" dirty="0"/>
                  <a:t>add the denominators as well as the numerators</a:t>
                </a:r>
              </a:p>
              <a:p>
                <a:pPr marL="171450" lvl="0" indent="-171450" algn="l" rtl="0">
                  <a:spcBef>
                    <a:spcPts val="0"/>
                  </a:spcBef>
                  <a:spcAft>
                    <a:spcPts val="0"/>
                  </a:spcAft>
                  <a:buFont typeface="Arial" panose="020B0604020202020204" pitchFamily="34" charset="0"/>
                  <a:buChar char="•"/>
                </a:pPr>
                <a:r>
                  <a:rPr lang="en-GB" b="0" dirty="0"/>
                  <a:t>cannot use manipulatives to clearly explain their thinking</a:t>
                </a:r>
              </a:p>
              <a:p>
                <a:pPr marL="171450" lvl="0" indent="-171450" algn="l" rtl="0">
                  <a:spcBef>
                    <a:spcPts val="0"/>
                  </a:spcBef>
                  <a:spcAft>
                    <a:spcPts val="0"/>
                  </a:spcAft>
                  <a:buFont typeface="Arial" panose="020B0604020202020204" pitchFamily="34" charset="0"/>
                  <a:buChar char="•"/>
                </a:pPr>
                <a:r>
                  <a:rPr lang="en-GB" b="0" dirty="0"/>
                  <a:t>do not notice that </a:t>
                </a:r>
                <a:r>
                  <a:rPr lang="en-GB" b="0" i="0">
                    <a:latin typeface="Cambria Math" panose="02040503050406030204" pitchFamily="18" charset="0"/>
                  </a:rPr>
                  <a:t>13/12</a:t>
                </a:r>
                <a:r>
                  <a:rPr lang="en-GB" b="0" dirty="0"/>
                  <a:t> could also be written as 1 </a:t>
                </a:r>
                <a:r>
                  <a:rPr lang="en-GB" b="0" i="0">
                    <a:latin typeface="Cambria Math" panose="02040503050406030204" pitchFamily="18" charset="0"/>
                  </a:rPr>
                  <a:t>1/12</a:t>
                </a:r>
                <a:r>
                  <a:rPr lang="en-GB" b="0" dirty="0"/>
                  <a:t> and so</a:t>
                </a:r>
                <a:r>
                  <a:rPr lang="en-GB" b="0" baseline="0" dirty="0"/>
                  <a:t> do not realise that it is </a:t>
                </a:r>
                <a:r>
                  <a:rPr lang="en-GB" b="0" dirty="0"/>
                  <a:t>greater than 1</a:t>
                </a:r>
                <a:r>
                  <a:rPr lang="en-GB" b="0" baseline="0" dirty="0"/>
                  <a:t> whole.</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94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You do notes</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Adding fractions (photocopy master), Numicon pieces, Numicon pegs, number rods</a:t>
                </a:r>
              </a:p>
              <a:p>
                <a:pPr marL="0" marR="0" lvl="0" indent="0" algn="l" rtl="0">
                  <a:lnSpc>
                    <a:spcPct val="100000"/>
                  </a:lnSpc>
                  <a:spcBef>
                    <a:spcPts val="0"/>
                  </a:spcBef>
                  <a:spcAft>
                    <a:spcPts val="0"/>
                  </a:spcAft>
                  <a:buClr>
                    <a:schemeClr val="dk1"/>
                  </a:buClr>
                  <a:buSzPts val="1200"/>
                  <a:buFont typeface="Calibri"/>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 </a:t>
                </a: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children with the photocopy master and Numicon pieces, pegs and number rods. </a:t>
                </a: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them to write the fraction shown by each representation, then write each fraction as a sum of two smaller fractions then as a sum of three smaller fractions. </a:t>
                </a: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make models to support their thinking, as necessary.</a:t>
                </a:r>
              </a:p>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fractions and fraction adding sentences correctly</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the terms ‘numerator’ and ‘denominator’ accurately</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models to explain their thinking</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identify smaller fractions that can be added to make the total represented</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notice when the total is greater than one whole (as in model 5: 1</a:t>
                </a:r>
                <a14:m>
                  <m:oMath xmlns:m="http://schemas.openxmlformats.org/officeDocument/2006/math">
                    <m:f>
                      <m:fPr>
                        <m:ctrlPr>
                          <a:rPr lang="en-GB" sz="1200" b="0" i="1" noProof="0" smtClean="0">
                            <a:solidFill>
                              <a:schemeClr val="tx1"/>
                            </a:solidFill>
                            <a:latin typeface="Cambria Math" panose="02040503050406030204" pitchFamily="18" charset="0"/>
                          </a:rPr>
                        </m:ctrlPr>
                      </m:fPr>
                      <m:num>
                        <m:r>
                          <a:rPr lang="en-GB" sz="1200" b="0" i="1" noProof="0" smtClean="0">
                            <a:solidFill>
                              <a:schemeClr val="tx1"/>
                            </a:solidFill>
                            <a:latin typeface="Cambria Math" panose="02040503050406030204" pitchFamily="18" charset="0"/>
                          </a:rPr>
                          <m:t>2</m:t>
                        </m:r>
                      </m:num>
                      <m:den>
                        <m:r>
                          <a:rPr lang="en-GB" sz="1200" b="0" i="1" noProof="0" smtClean="0">
                            <a:solidFill>
                              <a:schemeClr val="tx1"/>
                            </a:solidFill>
                            <a:latin typeface="Cambria Math" panose="02040503050406030204" pitchFamily="18" charset="0"/>
                          </a:rPr>
                          <m:t>5</m:t>
                        </m:r>
                      </m:den>
                    </m:f>
                  </m:oMath>
                </a14:m>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or </a:t>
                </a:r>
                <a14:m>
                  <m:oMath xmlns:m="http://schemas.openxmlformats.org/officeDocument/2006/math">
                    <m:f>
                      <m:fPr>
                        <m:ctrlPr>
                          <a:rPr lang="en-GB" sz="1200" b="0" i="1" noProof="0" smtClean="0">
                            <a:solidFill>
                              <a:schemeClr val="tx1"/>
                            </a:solidFill>
                            <a:latin typeface="Cambria Math" panose="02040503050406030204" pitchFamily="18" charset="0"/>
                          </a:rPr>
                        </m:ctrlPr>
                      </m:fPr>
                      <m:num>
                        <m:r>
                          <a:rPr lang="en-GB" sz="1200" b="0" i="1" noProof="0" smtClean="0">
                            <a:solidFill>
                              <a:schemeClr val="tx1"/>
                            </a:solidFill>
                            <a:latin typeface="Cambria Math" panose="02040503050406030204" pitchFamily="18" charset="0"/>
                          </a:rPr>
                          <m:t>7</m:t>
                        </m:r>
                      </m:num>
                      <m:den>
                        <m:r>
                          <a:rPr lang="en-GB" sz="1200" b="0" i="1" noProof="0" smtClean="0">
                            <a:solidFill>
                              <a:schemeClr val="tx1"/>
                            </a:solidFill>
                            <a:latin typeface="Cambria Math" panose="02040503050406030204" pitchFamily="18" charset="0"/>
                          </a:rPr>
                          <m:t>5</m:t>
                        </m:r>
                      </m:den>
                    </m:f>
                  </m:oMath>
                </a14:m>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lvl="0" indent="0" algn="l" rtl="0">
                  <a:spcBef>
                    <a:spcPts val="0"/>
                  </a:spcBef>
                  <a:spcAft>
                    <a:spcPts val="0"/>
                  </a:spcAft>
                  <a:buFont typeface="Arial" panose="020B0604020202020204" pitchFamily="34" charset="0"/>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lvl="0" indent="-171450" algn="l" rtl="0">
                  <a:spcBef>
                    <a:spcPts val="0"/>
                  </a:spcBef>
                  <a:spcAft>
                    <a:spcPts val="0"/>
                  </a:spcAft>
                  <a:buFont typeface="Arial" panose="020B0604020202020204" pitchFamily="34" charset="0"/>
                  <a:buChar char="•"/>
                </a:pPr>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correctly identify the fraction represented</a:t>
                </a:r>
              </a:p>
              <a:p>
                <a:pPr marL="171450" lvl="0" indent="-171450" algn="l" rtl="0">
                  <a:spcBef>
                    <a:spcPts val="0"/>
                  </a:spcBef>
                  <a:spcAft>
                    <a:spcPts val="0"/>
                  </a:spcAft>
                  <a:buFont typeface="Arial" panose="020B0604020202020204" pitchFamily="34" charset="0"/>
                  <a:buChar char="•"/>
                </a:pPr>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are not able to identify smaller fractions to add together to make the total represented</a:t>
                </a:r>
              </a:p>
              <a:p>
                <a:pPr marL="171450" lvl="0" indent="-171450" algn="l" rtl="0">
                  <a:spcBef>
                    <a:spcPts val="0"/>
                  </a:spcBef>
                  <a:spcAft>
                    <a:spcPts val="0"/>
                  </a:spcAft>
                  <a:buFont typeface="Arial" panose="020B0604020202020204" pitchFamily="34" charset="0"/>
                  <a:buChar char="•"/>
                </a:pPr>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recognise when an answer is greater than one whole (as in model 5).</a:t>
                </a:r>
              </a:p>
              <a:p>
                <a:pPr marL="0" lvl="0" indent="0" algn="l" rtl="0">
                  <a:spcBef>
                    <a:spcPts val="0"/>
                  </a:spcBef>
                  <a:spcAft>
                    <a:spcPts val="0"/>
                  </a:spcAft>
                  <a:buFont typeface="Arial" panose="020B0604020202020204" pitchFamily="34" charset="0"/>
                  <a:buNone/>
                </a:pPr>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Take feedback from pairs, selecting children to share some of their answers and use their models to explain their thinking, e.g. for model 1: </a:t>
                </a:r>
              </a:p>
              <a:p>
                <a:pPr marL="0" lvl="0" indent="0" algn="l" rtl="0">
                  <a:spcBef>
                    <a:spcPts val="0"/>
                  </a:spcBef>
                  <a:spcAft>
                    <a:spcPts val="0"/>
                  </a:spcAft>
                  <a:buFont typeface="Arial" panose="020B0604020202020204" pitchFamily="34" charset="0"/>
                  <a:buNone/>
                </a:pPr>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5</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b)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2</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3</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5</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c)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1</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2</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2</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b="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5</m:t>
                        </m:r>
                      </m:num>
                      <m:den>
                        <m:r>
                          <a:rPr lang="en-GB" sz="1200" b="0" i="1" baseline="0" noProof="0" smtClean="0">
                            <a:solidFill>
                              <a:schemeClr val="tx1"/>
                            </a:solidFill>
                            <a:latin typeface="Cambria Math" panose="02040503050406030204" pitchFamily="18" charset="0"/>
                          </a:rPr>
                          <m:t>7</m:t>
                        </m:r>
                      </m:den>
                    </m:f>
                  </m:oMath>
                </a14:m>
                <a:r>
                  <a:rPr lang="en-GB" sz="1200"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lvl="0" indent="0" algn="l" rtl="0">
                  <a:spcBef>
                    <a:spcPts val="0"/>
                  </a:spcBef>
                  <a:spcAft>
                    <a:spcPts val="0"/>
                  </a:spcAft>
                  <a:buFont typeface="Arial" panose="020B0604020202020204" pitchFamily="34" charset="0"/>
                  <a:buNone/>
                </a:pPr>
                <a:r>
                  <a:rPr lang="en-GB" sz="1200" b="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Extension:</a:t>
                </a:r>
              </a:p>
              <a:p>
                <a:pPr marL="0" lvl="0" indent="0" algn="l" rtl="0">
                  <a:spcBef>
                    <a:spcPts val="0"/>
                  </a:spcBef>
                  <a:spcAft>
                    <a:spcPts val="0"/>
                  </a:spcAft>
                  <a:buFont typeface="Arial" panose="020B0604020202020204" pitchFamily="34" charset="0"/>
                  <a:buNone/>
                </a:pPr>
                <a:r>
                  <a:rPr lang="en-GB" sz="1200" b="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sz="1200" b="0"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Is there more than one possibility for each question? How do you know that you have found them all?</a:t>
                </a:r>
                <a:endParaRPr lang="en-GB" sz="1200" b="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Font typeface="Arial" panose="020B0604020202020204" pitchFamily="34" charset="0"/>
                  <a:buNone/>
                </a:pPr>
                <a:r>
                  <a:rPr lang="en-GB" sz="1200"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a:t>
                </a:r>
              </a:p>
              <a:p>
                <a:pPr marL="0" lvl="0" indent="0" algn="l" rtl="0">
                  <a:spcBef>
                    <a:spcPts val="0"/>
                  </a:spcBef>
                  <a:spcAft>
                    <a:spcPts val="0"/>
                  </a:spcAft>
                  <a:buFont typeface="Arial" panose="020B0604020202020204" pitchFamily="34" charset="0"/>
                  <a:buNone/>
                </a:pPr>
                <a:r>
                  <a:rPr lang="en-GB" sz="1200" b="0"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Strategy: marking</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You do notes</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Resources: Adding fractions (photocopy master), Numicon pieces, Numicon pegs, number rods</a:t>
                </a:r>
              </a:p>
              <a:p>
                <a:pPr marL="0" marR="0" lvl="0" indent="0" algn="l" rtl="0">
                  <a:lnSpc>
                    <a:spcPct val="100000"/>
                  </a:lnSpc>
                  <a:spcBef>
                    <a:spcPts val="0"/>
                  </a:spcBef>
                  <a:spcAft>
                    <a:spcPts val="0"/>
                  </a:spcAft>
                  <a:buClr>
                    <a:schemeClr val="dk1"/>
                  </a:buClr>
                  <a:buSzPts val="1200"/>
                  <a:buFont typeface="Calibri"/>
                  <a:buNone/>
                </a:pPr>
                <a:r>
                  <a:rPr lang="en-GB" dirty="0"/>
                  <a:t>Oracy groupings: Pairs </a:t>
                </a:r>
              </a:p>
              <a:p>
                <a:pPr marL="0" lvl="0" indent="0" algn="l" rtl="0">
                  <a:spcBef>
                    <a:spcPts val="0"/>
                  </a:spcBef>
                  <a:spcAft>
                    <a:spcPts val="0"/>
                  </a:spcAft>
                  <a:buNone/>
                </a:pPr>
                <a:r>
                  <a:rPr lang="en-GB" dirty="0"/>
                  <a:t>Provide children with the photocopy master and Numicon pieces, pegs and number rods. </a:t>
                </a:r>
              </a:p>
              <a:p>
                <a:pPr marL="0" lvl="0" indent="0" algn="l" rtl="0">
                  <a:spcBef>
                    <a:spcPts val="0"/>
                  </a:spcBef>
                  <a:spcAft>
                    <a:spcPts val="0"/>
                  </a:spcAft>
                  <a:buNone/>
                </a:pPr>
                <a:r>
                  <a:rPr lang="en-GB" dirty="0"/>
                  <a:t>Ask them to write the fraction shown by each representation, then write each fraction as a sum of two smaller fractions then as a sum of three smaller fractions. </a:t>
                </a:r>
              </a:p>
              <a:p>
                <a:pPr marL="0" lvl="0" indent="0" algn="l" rtl="0">
                  <a:spcBef>
                    <a:spcPts val="0"/>
                  </a:spcBef>
                  <a:spcAft>
                    <a:spcPts val="0"/>
                  </a:spcAft>
                  <a:buNone/>
                </a:pPr>
                <a:r>
                  <a:rPr lang="en-GB" dirty="0"/>
                  <a:t>Encourage children to make models to support their thinking as necessary.</a:t>
                </a:r>
              </a:p>
              <a:p>
                <a:pPr marL="0" lvl="0" indent="0" algn="l" rtl="0">
                  <a:spcBef>
                    <a:spcPts val="0"/>
                  </a:spcBef>
                  <a:spcAft>
                    <a:spcPts val="0"/>
                  </a:spcAft>
                  <a:buNone/>
                </a:pPr>
                <a:r>
                  <a:rPr lang="en-GB" b="1" dirty="0"/>
                  <a:t>Look and listen for children who:</a:t>
                </a:r>
              </a:p>
              <a:p>
                <a:pPr marL="171450" lvl="0" indent="-171450" algn="l" rtl="0">
                  <a:spcBef>
                    <a:spcPts val="0"/>
                  </a:spcBef>
                  <a:spcAft>
                    <a:spcPts val="0"/>
                  </a:spcAft>
                  <a:buFont typeface="Arial" panose="020B0604020202020204" pitchFamily="34" charset="0"/>
                  <a:buChar char="•"/>
                </a:pPr>
                <a:r>
                  <a:rPr lang="en-GB" b="0" dirty="0"/>
                  <a:t>write fractions and fraction adding sentences correctly</a:t>
                </a:r>
              </a:p>
              <a:p>
                <a:pPr marL="171450" lvl="0" indent="-171450" algn="l" rtl="0">
                  <a:spcBef>
                    <a:spcPts val="0"/>
                  </a:spcBef>
                  <a:spcAft>
                    <a:spcPts val="0"/>
                  </a:spcAft>
                  <a:buFont typeface="Arial" panose="020B0604020202020204" pitchFamily="34" charset="0"/>
                  <a:buChar char="•"/>
                </a:pPr>
                <a:r>
                  <a:rPr lang="en-GB" b="0" dirty="0"/>
                  <a:t>use the terms ‘numerator’ and ‘denominator’ accurately</a:t>
                </a:r>
              </a:p>
              <a:p>
                <a:pPr marL="171450" lvl="0" indent="-171450" algn="l" rtl="0">
                  <a:spcBef>
                    <a:spcPts val="0"/>
                  </a:spcBef>
                  <a:spcAft>
                    <a:spcPts val="0"/>
                  </a:spcAft>
                  <a:buFont typeface="Arial" panose="020B0604020202020204" pitchFamily="34" charset="0"/>
                  <a:buChar char="•"/>
                </a:pPr>
                <a:r>
                  <a:rPr lang="en-GB" b="0" dirty="0"/>
                  <a:t>use models to explain their thinking</a:t>
                </a:r>
              </a:p>
              <a:p>
                <a:pPr marL="171450" lvl="0" indent="-171450" algn="l" rtl="0">
                  <a:spcBef>
                    <a:spcPts val="0"/>
                  </a:spcBef>
                  <a:spcAft>
                    <a:spcPts val="0"/>
                  </a:spcAft>
                  <a:buFont typeface="Arial" panose="020B0604020202020204" pitchFamily="34" charset="0"/>
                  <a:buChar char="•"/>
                </a:pPr>
                <a:r>
                  <a:rPr lang="en-GB" b="0" dirty="0"/>
                  <a:t>identify smaller fractions that can be added to make the total represented</a:t>
                </a:r>
              </a:p>
              <a:p>
                <a:pPr marL="171450" lvl="0" indent="-171450" algn="l" rtl="0">
                  <a:spcBef>
                    <a:spcPts val="0"/>
                  </a:spcBef>
                  <a:spcAft>
                    <a:spcPts val="0"/>
                  </a:spcAft>
                  <a:buFont typeface="Arial" panose="020B0604020202020204" pitchFamily="34" charset="0"/>
                  <a:buChar char="•"/>
                </a:pPr>
                <a:r>
                  <a:rPr lang="en-GB" b="0" dirty="0"/>
                  <a:t>notice when the total is greater than one whole (as in model 5: 1 </a:t>
                </a:r>
                <a:r>
                  <a:rPr lang="en-GB" b="0" i="0">
                    <a:latin typeface="Cambria Math" panose="02040503050406030204" pitchFamily="18" charset="0"/>
                  </a:rPr>
                  <a:t>2/5</a:t>
                </a:r>
                <a:r>
                  <a:rPr lang="en-GB" b="0" dirty="0"/>
                  <a:t> or </a:t>
                </a:r>
                <a:r>
                  <a:rPr lang="en-GB" b="0" i="0">
                    <a:latin typeface="Cambria Math" panose="02040503050406030204" pitchFamily="18" charset="0"/>
                  </a:rPr>
                  <a:t>7/5</a:t>
                </a:r>
                <a:r>
                  <a:rPr lang="en-GB" b="0" dirty="0"/>
                  <a:t>).</a:t>
                </a:r>
              </a:p>
              <a:p>
                <a:pPr marL="0" lvl="0" indent="0" algn="l" rtl="0">
                  <a:spcBef>
                    <a:spcPts val="0"/>
                  </a:spcBef>
                  <a:spcAft>
                    <a:spcPts val="0"/>
                  </a:spcAft>
                  <a:buFont typeface="Arial" panose="020B0604020202020204" pitchFamily="34" charset="0"/>
                  <a:buNone/>
                </a:pPr>
                <a:r>
                  <a:rPr lang="en-GB" b="1" dirty="0"/>
                  <a:t>Watch out for children who:</a:t>
                </a:r>
              </a:p>
              <a:p>
                <a:pPr marL="171450" lvl="0" indent="-171450" algn="l" rtl="0">
                  <a:spcBef>
                    <a:spcPts val="0"/>
                  </a:spcBef>
                  <a:spcAft>
                    <a:spcPts val="0"/>
                  </a:spcAft>
                  <a:buFont typeface="Arial" panose="020B0604020202020204" pitchFamily="34" charset="0"/>
                  <a:buChar char="•"/>
                </a:pPr>
                <a:r>
                  <a:rPr lang="en-GB" b="0" baseline="0" dirty="0"/>
                  <a:t>do not correctly identify the fraction represented</a:t>
                </a:r>
              </a:p>
              <a:p>
                <a:pPr marL="171450" lvl="0" indent="-171450" algn="l" rtl="0">
                  <a:spcBef>
                    <a:spcPts val="0"/>
                  </a:spcBef>
                  <a:spcAft>
                    <a:spcPts val="0"/>
                  </a:spcAft>
                  <a:buFont typeface="Arial" panose="020B0604020202020204" pitchFamily="34" charset="0"/>
                  <a:buChar char="•"/>
                </a:pPr>
                <a:r>
                  <a:rPr lang="en-GB" b="0" baseline="0" dirty="0"/>
                  <a:t>are not able to identify smaller fractions to add together to make the total represented</a:t>
                </a:r>
              </a:p>
              <a:p>
                <a:pPr marL="171450" lvl="0" indent="-171450" algn="l" rtl="0">
                  <a:spcBef>
                    <a:spcPts val="0"/>
                  </a:spcBef>
                  <a:spcAft>
                    <a:spcPts val="0"/>
                  </a:spcAft>
                  <a:buFont typeface="Arial" panose="020B0604020202020204" pitchFamily="34" charset="0"/>
                  <a:buChar char="•"/>
                </a:pPr>
                <a:r>
                  <a:rPr lang="en-GB" b="0" baseline="0" dirty="0"/>
                  <a:t>do not recognise when an answer is greater than one whole (as in model 5).</a:t>
                </a:r>
              </a:p>
              <a:p>
                <a:pPr marL="0" lvl="0" indent="0" algn="l" rtl="0">
                  <a:spcBef>
                    <a:spcPts val="0"/>
                  </a:spcBef>
                  <a:spcAft>
                    <a:spcPts val="0"/>
                  </a:spcAft>
                  <a:buFont typeface="Arial" panose="020B0604020202020204" pitchFamily="34" charset="0"/>
                  <a:buNone/>
                </a:pPr>
                <a:r>
                  <a:rPr lang="en-GB" b="0" baseline="0" dirty="0"/>
                  <a:t>Take feedback from pairs, selecting children to share some of their answers and use their models to explain their thinking</a:t>
                </a:r>
              </a:p>
              <a:p>
                <a:pPr marL="0" lvl="0" indent="0" algn="l" rtl="0">
                  <a:spcBef>
                    <a:spcPts val="0"/>
                  </a:spcBef>
                  <a:spcAft>
                    <a:spcPts val="0"/>
                  </a:spcAft>
                  <a:buFont typeface="Arial" panose="020B0604020202020204" pitchFamily="34" charset="0"/>
                  <a:buNone/>
                </a:pPr>
                <a:r>
                  <a:rPr lang="en-GB" b="0" baseline="0" dirty="0"/>
                  <a:t>E.g. for model 1: </a:t>
                </a:r>
              </a:p>
              <a:p>
                <a:pPr marL="0" lvl="0" indent="0" algn="l" rtl="0">
                  <a:spcBef>
                    <a:spcPts val="0"/>
                  </a:spcBef>
                  <a:spcAft>
                    <a:spcPts val="0"/>
                  </a:spcAft>
                  <a:buFont typeface="Arial" panose="020B0604020202020204" pitchFamily="34" charset="0"/>
                  <a:buNone/>
                </a:pPr>
                <a:r>
                  <a:rPr lang="en-GB" b="0" baseline="0" dirty="0"/>
                  <a:t>a) </a:t>
                </a:r>
                <a:r>
                  <a:rPr lang="en-GB" b="0" i="0" baseline="0">
                    <a:latin typeface="Cambria Math" panose="02040503050406030204" pitchFamily="18" charset="0"/>
                  </a:rPr>
                  <a:t>5/7</a:t>
                </a:r>
                <a:r>
                  <a:rPr lang="en-GB" b="0" baseline="0" dirty="0"/>
                  <a:t>	b) </a:t>
                </a:r>
                <a:r>
                  <a:rPr lang="en-GB" b="0" i="0" baseline="0">
                    <a:latin typeface="Cambria Math" panose="02040503050406030204" pitchFamily="18" charset="0"/>
                  </a:rPr>
                  <a:t>2/7</a:t>
                </a:r>
                <a:r>
                  <a:rPr lang="en-GB" b="0" baseline="0" dirty="0"/>
                  <a:t> + </a:t>
                </a:r>
                <a:r>
                  <a:rPr lang="en-GB" b="0" i="0" baseline="0">
                    <a:latin typeface="Cambria Math" panose="02040503050406030204" pitchFamily="18" charset="0"/>
                  </a:rPr>
                  <a:t>3/7</a:t>
                </a:r>
                <a:r>
                  <a:rPr lang="en-GB" b="0" baseline="0" dirty="0"/>
                  <a:t> = </a:t>
                </a:r>
                <a:r>
                  <a:rPr lang="en-GB" b="0" i="0" baseline="0">
                    <a:latin typeface="Cambria Math" panose="02040503050406030204" pitchFamily="18" charset="0"/>
                  </a:rPr>
                  <a:t>5/7</a:t>
                </a:r>
                <a:r>
                  <a:rPr lang="en-GB" b="0" baseline="0" dirty="0"/>
                  <a:t>		c) </a:t>
                </a:r>
                <a:r>
                  <a:rPr lang="en-GB" b="0" i="0" baseline="0">
                    <a:latin typeface="Cambria Math" panose="02040503050406030204" pitchFamily="18" charset="0"/>
                  </a:rPr>
                  <a:t>1/7</a:t>
                </a:r>
                <a:r>
                  <a:rPr lang="en-GB" b="0" baseline="0" dirty="0"/>
                  <a:t> + </a:t>
                </a:r>
                <a:r>
                  <a:rPr lang="en-GB" b="0" i="0" baseline="0">
                    <a:latin typeface="Cambria Math" panose="02040503050406030204" pitchFamily="18" charset="0"/>
                  </a:rPr>
                  <a:t>2/7</a:t>
                </a:r>
                <a:r>
                  <a:rPr lang="en-GB" b="0" baseline="0" dirty="0"/>
                  <a:t> + </a:t>
                </a:r>
                <a:r>
                  <a:rPr lang="en-GB" b="0" i="0" baseline="0">
                    <a:latin typeface="Cambria Math" panose="02040503050406030204" pitchFamily="18" charset="0"/>
                  </a:rPr>
                  <a:t>2/7</a:t>
                </a:r>
                <a:r>
                  <a:rPr lang="en-GB" b="0" baseline="0" dirty="0"/>
                  <a:t> = </a:t>
                </a:r>
                <a:r>
                  <a:rPr lang="en-GB" b="0" i="0" baseline="0">
                    <a:latin typeface="Cambria Math" panose="02040503050406030204" pitchFamily="18" charset="0"/>
                  </a:rPr>
                  <a:t>5/7</a:t>
                </a:r>
                <a:r>
                  <a:rPr lang="en-GB" b="0" baseline="0" dirty="0"/>
                  <a:t>	</a:t>
                </a:r>
              </a:p>
              <a:p>
                <a:pPr marL="0" lvl="0" indent="0" algn="l" rtl="0">
                  <a:spcBef>
                    <a:spcPts val="0"/>
                  </a:spcBef>
                  <a:spcAft>
                    <a:spcPts val="0"/>
                  </a:spcAft>
                  <a:buFont typeface="Arial" panose="020B0604020202020204" pitchFamily="34" charset="0"/>
                  <a:buNone/>
                </a:pPr>
                <a:r>
                  <a:rPr lang="en-GB" b="1" baseline="0" dirty="0"/>
                  <a:t>Extension:</a:t>
                </a:r>
              </a:p>
              <a:p>
                <a:pPr marL="0" lvl="0" indent="0" algn="l" rtl="0">
                  <a:spcBef>
                    <a:spcPts val="0"/>
                  </a:spcBef>
                  <a:spcAft>
                    <a:spcPts val="0"/>
                  </a:spcAft>
                  <a:buFont typeface="Arial" panose="020B0604020202020204" pitchFamily="34" charset="0"/>
                  <a:buNone/>
                </a:pPr>
                <a:r>
                  <a:rPr lang="en-GB" b="1" baseline="0" dirty="0"/>
                  <a:t>Ask: </a:t>
                </a:r>
                <a:r>
                  <a:rPr lang="en-GB" b="0" i="1" baseline="0" dirty="0"/>
                  <a:t>Is there more than one possibility for each question? How do you know that you have found them all?</a:t>
                </a:r>
                <a:endParaRPr lang="en-GB" b="1" baseline="0" dirty="0"/>
              </a:p>
              <a:p>
                <a:pPr marL="0" lvl="0" indent="0" algn="l" rtl="0">
                  <a:spcBef>
                    <a:spcPts val="0"/>
                  </a:spcBef>
                  <a:spcAft>
                    <a:spcPts val="0"/>
                  </a:spcAft>
                  <a:buFont typeface="Arial" panose="020B0604020202020204" pitchFamily="34" charset="0"/>
                  <a:buNone/>
                </a:pPr>
                <a:r>
                  <a:rPr lang="en-GB" b="1" i="0" dirty="0"/>
                  <a:t>Assessment opportunities:</a:t>
                </a:r>
              </a:p>
              <a:p>
                <a:pPr marL="0" lvl="0" indent="0" algn="l" rtl="0">
                  <a:spcBef>
                    <a:spcPts val="0"/>
                  </a:spcBef>
                  <a:spcAft>
                    <a:spcPts val="0"/>
                  </a:spcAft>
                  <a:buFont typeface="Arial" panose="020B0604020202020204" pitchFamily="34" charset="0"/>
                  <a:buNone/>
                </a:pPr>
                <a:r>
                  <a:rPr lang="en-GB" b="0" i="0" dirty="0"/>
                  <a:t>Strategy: marking</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0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Exit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interlocking cubes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 </a:t>
                </a: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At the end of this lesson, children should be able to:</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add two or more fractions with the same denominator, including totals greater than 1.</a:t>
                </a:r>
                <a:endPar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children the opportunity to think independently about the question and write their adding sentence on their individual whiteboards.</a:t>
                </a: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ask children to share their thinking with a partner, using interlocking cubes to support their reasoning.</a:t>
                </a:r>
              </a:p>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285750" lvl="0" indent="-28575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identify that there are 8 cubes in the tower, therefore the denominator is 8</a:t>
                </a:r>
              </a:p>
              <a:p>
                <a:pPr marL="285750" lvl="0" indent="-28575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identify that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2</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are pink,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are orange and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is green</a:t>
                </a:r>
              </a:p>
              <a:p>
                <a:pPr marL="285750" lvl="0" indent="-28575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write the adding sentence correctly: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2</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14:m>
                  <m:oMath xmlns:m="http://schemas.openxmlformats.org/officeDocument/2006/math">
                    <m:f>
                      <m:fPr>
                        <m:ctrlPr>
                          <a:rPr lang="en-GB" sz="1200" i="1" baseline="0"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baseline="0"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baseline="0"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6</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t>
                </a:r>
              </a:p>
              <a:p>
                <a:pPr marL="0" lvl="0" indent="0" algn="l" rtl="0">
                  <a:spcBef>
                    <a:spcPts val="0"/>
                  </a:spcBef>
                  <a:spcAft>
                    <a:spcPts val="0"/>
                  </a:spcAft>
                  <a:buFont typeface="Arial" panose="020B0604020202020204" pitchFamily="34" charset="0"/>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identify the denominator correctly</a:t>
                </a:r>
              </a:p>
              <a:p>
                <a:pPr marL="171450" lvl="0" indent="-171450" algn="l" rtl="0">
                  <a:spcBef>
                    <a:spcPts val="0"/>
                  </a:spcBef>
                  <a:spcAft>
                    <a:spcPts val="0"/>
                  </a:spcAft>
                  <a:buFont typeface="Arial" panose="020B0604020202020204" pitchFamily="34" charset="0"/>
                  <a:buChar char="•"/>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write the adding sentence correctly.</a:t>
                </a:r>
              </a:p>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a:t>
                </a:r>
              </a:p>
              <a:p>
                <a:pPr marL="0" lvl="0" indent="0" algn="l" rtl="0">
                  <a:spcBef>
                    <a:spcPts val="0"/>
                  </a:spcBef>
                  <a:spcAft>
                    <a:spcPts val="0"/>
                  </a:spcAft>
                  <a:buNone/>
                </a:pPr>
                <a:r>
                  <a:rPr lang="en-GB" sz="12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Strategies: visual and verbal</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Exit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dirty="0"/>
                  <a:t>Resources: interlocking cubes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dirty="0"/>
                  <a:t>Oracy groupings: Pairs </a:t>
                </a:r>
              </a:p>
              <a:p>
                <a:pPr marL="0" lvl="0" indent="0" algn="l" rtl="0">
                  <a:spcBef>
                    <a:spcPts val="0"/>
                  </a:spcBef>
                  <a:spcAft>
                    <a:spcPts val="0"/>
                  </a:spcAft>
                  <a:buNone/>
                </a:pPr>
                <a:r>
                  <a:rPr lang="en-GB" sz="1000" dirty="0">
                    <a:solidFill>
                      <a:srgbClr val="000000"/>
                    </a:solidFill>
                    <a:latin typeface="Calibri" panose="020F0502020204030204" pitchFamily="34" charset="0"/>
                    <a:ea typeface="Century Gothic"/>
                    <a:cs typeface="Calibri" panose="020F0502020204030204" pitchFamily="34" charset="0"/>
                    <a:sym typeface="Century Gothic"/>
                  </a:rPr>
                  <a:t>At the end of this lesson, children should be able to:</a:t>
                </a:r>
                <a:endParaRPr lang="en-GB" dirty="0"/>
              </a:p>
              <a:p>
                <a:pPr marL="285750" lvl="1" indent="-285750">
                  <a:buFont typeface="Arial" panose="020B0604020202020204" pitchFamily="34" charset="0"/>
                  <a:buChar char="•"/>
                </a:pPr>
                <a:r>
                  <a:rPr lang="en-US" sz="1200" dirty="0"/>
                  <a:t>add two or more fractions with the same denominator, including totals greater than 1.</a:t>
                </a: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dirty="0"/>
                  <a:t>Give children the opportunity to think independently about the question, write their adding sentence on their individual whiteboards.</a:t>
                </a:r>
              </a:p>
              <a:p>
                <a:pPr marL="0" lvl="0" indent="0" algn="l" rtl="0">
                  <a:spcBef>
                    <a:spcPts val="0"/>
                  </a:spcBef>
                  <a:spcAft>
                    <a:spcPts val="0"/>
                  </a:spcAft>
                  <a:buNone/>
                </a:pPr>
                <a:r>
                  <a:rPr lang="en-GB" dirty="0"/>
                  <a:t>Then ask children to share their thinking with a partner, using interlocking cubes to support their reasoning.</a:t>
                </a:r>
              </a:p>
              <a:p>
                <a:pPr marL="0" lvl="0" indent="0" algn="l" rtl="0">
                  <a:spcBef>
                    <a:spcPts val="0"/>
                  </a:spcBef>
                  <a:spcAft>
                    <a:spcPts val="0"/>
                  </a:spcAft>
                  <a:buNone/>
                </a:pPr>
                <a:r>
                  <a:rPr lang="en-GB" b="1" dirty="0"/>
                  <a:t>Look and listen for children who:</a:t>
                </a:r>
              </a:p>
              <a:p>
                <a:pPr marL="285750" lvl="0" indent="-28575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identify that there are 8 cubes in the tower, therefore the denominator is 8</a:t>
                </a:r>
              </a:p>
              <a:p>
                <a:pPr marL="285750" lvl="0" indent="-28575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identify that </a:t>
                </a:r>
                <a:r>
                  <a:rPr lang="en-GB" sz="1200" b="0" i="0" dirty="0">
                    <a:solidFill>
                      <a:srgbClr val="000000"/>
                    </a:solidFill>
                    <a:latin typeface="Cambria Math" panose="02040503050406030204" pitchFamily="18" charset="0"/>
                    <a:cs typeface="Calibri" panose="020F0502020204030204" pitchFamily="34" charset="0"/>
                    <a:sym typeface="Century Gothic"/>
                  </a:rPr>
                  <a:t>2/8</a:t>
                </a:r>
                <a:r>
                  <a:rPr lang="en-GB" sz="1200" dirty="0">
                    <a:solidFill>
                      <a:srgbClr val="000000"/>
                    </a:solidFill>
                    <a:latin typeface="Calibri" panose="020F0502020204030204" pitchFamily="34" charset="0"/>
                    <a:cs typeface="Calibri" panose="020F0502020204030204" pitchFamily="34" charset="0"/>
                    <a:sym typeface="Century Gothic"/>
                  </a:rPr>
                  <a:t> are pink, </a:t>
                </a:r>
                <a:r>
                  <a:rPr lang="en-GB" sz="1200" b="0" i="0">
                    <a:solidFill>
                      <a:srgbClr val="000000"/>
                    </a:solidFill>
                    <a:latin typeface="Cambria Math" panose="02040503050406030204" pitchFamily="18" charset="0"/>
                    <a:cs typeface="Calibri" panose="020F0502020204030204" pitchFamily="34" charset="0"/>
                    <a:sym typeface="Century Gothic"/>
                  </a:rPr>
                  <a:t>3/8</a:t>
                </a:r>
                <a:r>
                  <a:rPr lang="en-GB" sz="1200" dirty="0">
                    <a:solidFill>
                      <a:srgbClr val="000000"/>
                    </a:solidFill>
                    <a:latin typeface="Calibri" panose="020F0502020204030204" pitchFamily="34" charset="0"/>
                    <a:cs typeface="Calibri" panose="020F0502020204030204" pitchFamily="34" charset="0"/>
                    <a:sym typeface="Century Gothic"/>
                  </a:rPr>
                  <a:t> are orange and </a:t>
                </a:r>
                <a:r>
                  <a:rPr lang="en-GB" sz="1200" b="0" i="0">
                    <a:solidFill>
                      <a:srgbClr val="000000"/>
                    </a:solidFill>
                    <a:latin typeface="Cambria Math" panose="02040503050406030204" pitchFamily="18" charset="0"/>
                    <a:cs typeface="Calibri" panose="020F0502020204030204" pitchFamily="34" charset="0"/>
                    <a:sym typeface="Century Gothic"/>
                  </a:rPr>
                  <a:t>1/8</a:t>
                </a:r>
                <a:r>
                  <a:rPr lang="en-GB" sz="1200" dirty="0">
                    <a:solidFill>
                      <a:srgbClr val="000000"/>
                    </a:solidFill>
                    <a:latin typeface="Calibri" panose="020F0502020204030204" pitchFamily="34" charset="0"/>
                    <a:cs typeface="Calibri" panose="020F0502020204030204" pitchFamily="34" charset="0"/>
                    <a:sym typeface="Century Gothic"/>
                  </a:rPr>
                  <a:t> is green</a:t>
                </a:r>
              </a:p>
              <a:p>
                <a:pPr marL="285750" lvl="0" indent="-28575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write the adding sentence correctly: </a:t>
                </a:r>
                <a:r>
                  <a:rPr lang="en-GB" sz="1200" b="0" i="0">
                    <a:solidFill>
                      <a:srgbClr val="000000"/>
                    </a:solidFill>
                    <a:latin typeface="Cambria Math" panose="02040503050406030204" pitchFamily="18" charset="0"/>
                    <a:cs typeface="Calibri" panose="020F0502020204030204" pitchFamily="34" charset="0"/>
                    <a:sym typeface="Century Gothic"/>
                  </a:rPr>
                  <a:t>2/8</a:t>
                </a:r>
                <a:r>
                  <a:rPr lang="en-GB" sz="1200" dirty="0">
                    <a:solidFill>
                      <a:srgbClr val="000000"/>
                    </a:solidFill>
                    <a:latin typeface="Calibri" panose="020F0502020204030204" pitchFamily="34" charset="0"/>
                    <a:cs typeface="Calibri" panose="020F0502020204030204" pitchFamily="34" charset="0"/>
                    <a:sym typeface="Century Gothic"/>
                  </a:rPr>
                  <a:t> + </a:t>
                </a:r>
                <a:r>
                  <a:rPr lang="en-GB" sz="1200" b="0" i="0">
                    <a:solidFill>
                      <a:srgbClr val="000000"/>
                    </a:solidFill>
                    <a:latin typeface="Cambria Math" panose="02040503050406030204" pitchFamily="18" charset="0"/>
                    <a:cs typeface="Calibri" panose="020F0502020204030204" pitchFamily="34" charset="0"/>
                    <a:sym typeface="Century Gothic"/>
                  </a:rPr>
                  <a:t>3/8</a:t>
                </a:r>
                <a:r>
                  <a:rPr lang="en-GB" sz="1200" dirty="0">
                    <a:solidFill>
                      <a:srgbClr val="000000"/>
                    </a:solidFill>
                    <a:latin typeface="Calibri" panose="020F0502020204030204" pitchFamily="34" charset="0"/>
                    <a:cs typeface="Calibri" panose="020F0502020204030204" pitchFamily="34" charset="0"/>
                    <a:sym typeface="Century Gothic"/>
                  </a:rPr>
                  <a:t> +</a:t>
                </a:r>
                <a:r>
                  <a:rPr lang="en-GB" sz="1200" baseline="0" dirty="0">
                    <a:solidFill>
                      <a:srgbClr val="000000"/>
                    </a:solidFill>
                    <a:latin typeface="Calibri" panose="020F0502020204030204" pitchFamily="34" charset="0"/>
                    <a:cs typeface="Calibri" panose="020F0502020204030204" pitchFamily="34" charset="0"/>
                    <a:sym typeface="Century Gothic"/>
                  </a:rPr>
                  <a:t> </a:t>
                </a:r>
                <a:r>
                  <a:rPr lang="en-GB" sz="1200" b="0" i="0" baseline="0">
                    <a:solidFill>
                      <a:srgbClr val="000000"/>
                    </a:solidFill>
                    <a:latin typeface="Cambria Math" panose="02040503050406030204" pitchFamily="18" charset="0"/>
                    <a:cs typeface="Calibri" panose="020F0502020204030204" pitchFamily="34" charset="0"/>
                    <a:sym typeface="Century Gothic"/>
                  </a:rPr>
                  <a:t>1/8</a:t>
                </a:r>
                <a:r>
                  <a:rPr lang="en-GB" sz="1200" baseline="0" dirty="0">
                    <a:solidFill>
                      <a:srgbClr val="000000"/>
                    </a:solidFill>
                    <a:latin typeface="Calibri" panose="020F0502020204030204" pitchFamily="34" charset="0"/>
                    <a:cs typeface="Calibri" panose="020F0502020204030204" pitchFamily="34" charset="0"/>
                    <a:sym typeface="Century Gothic"/>
                  </a:rPr>
                  <a:t> </a:t>
                </a:r>
                <a:r>
                  <a:rPr lang="en-GB" sz="1200" dirty="0">
                    <a:solidFill>
                      <a:srgbClr val="000000"/>
                    </a:solidFill>
                    <a:latin typeface="Calibri" panose="020F0502020204030204" pitchFamily="34" charset="0"/>
                    <a:cs typeface="Calibri" panose="020F0502020204030204" pitchFamily="34" charset="0"/>
                    <a:sym typeface="Century Gothic"/>
                  </a:rPr>
                  <a:t>= </a:t>
                </a:r>
                <a:r>
                  <a:rPr lang="en-GB" sz="1200" b="0" i="0">
                    <a:solidFill>
                      <a:srgbClr val="000000"/>
                    </a:solidFill>
                    <a:latin typeface="Cambria Math" panose="02040503050406030204" pitchFamily="18" charset="0"/>
                    <a:cs typeface="Calibri" panose="020F0502020204030204" pitchFamily="34" charset="0"/>
                    <a:sym typeface="Century Gothic"/>
                  </a:rPr>
                  <a:t>6/8</a:t>
                </a:r>
                <a:r>
                  <a:rPr lang="en-GB" sz="1200" dirty="0">
                    <a:solidFill>
                      <a:srgbClr val="000000"/>
                    </a:solidFill>
                    <a:latin typeface="Calibri" panose="020F0502020204030204" pitchFamily="34" charset="0"/>
                    <a:cs typeface="Calibri" panose="020F0502020204030204" pitchFamily="34" charset="0"/>
                    <a:sym typeface="Century Gothic"/>
                  </a:rPr>
                  <a:t>.</a:t>
                </a:r>
              </a:p>
              <a:p>
                <a:pPr marL="0" lvl="0" indent="0" algn="l" rtl="0">
                  <a:spcBef>
                    <a:spcPts val="0"/>
                  </a:spcBef>
                  <a:spcAft>
                    <a:spcPts val="0"/>
                  </a:spcAft>
                  <a:buFont typeface="Arial" panose="020B0604020202020204" pitchFamily="34" charset="0"/>
                  <a:buNone/>
                </a:pPr>
                <a:r>
                  <a:rPr lang="en-GB" b="1" dirty="0"/>
                  <a:t>Watch out for children who:</a:t>
                </a:r>
              </a:p>
              <a:p>
                <a:pPr marL="171450" lvl="0" indent="-171450" algn="l" rtl="0">
                  <a:spcBef>
                    <a:spcPts val="0"/>
                  </a:spcBef>
                  <a:spcAft>
                    <a:spcPts val="0"/>
                  </a:spcAft>
                  <a:buFont typeface="Arial" panose="020B0604020202020204" pitchFamily="34" charset="0"/>
                  <a:buChar char="•"/>
                </a:pPr>
                <a:r>
                  <a:rPr lang="en-GB" b="0" dirty="0"/>
                  <a:t>do not identify the denominator correctly</a:t>
                </a:r>
              </a:p>
              <a:p>
                <a:pPr marL="171450" lvl="0" indent="-171450" algn="l" rtl="0">
                  <a:spcBef>
                    <a:spcPts val="0"/>
                  </a:spcBef>
                  <a:spcAft>
                    <a:spcPts val="0"/>
                  </a:spcAft>
                  <a:buFont typeface="Arial" panose="020B0604020202020204" pitchFamily="34" charset="0"/>
                  <a:buChar char="•"/>
                </a:pPr>
                <a:r>
                  <a:rPr lang="en-GB" b="0" dirty="0"/>
                  <a:t>do not write the adding sentence correctly.</a:t>
                </a:r>
              </a:p>
              <a:p>
                <a:pPr marL="0" lvl="0" indent="0" algn="l" rtl="0">
                  <a:spcBef>
                    <a:spcPts val="0"/>
                  </a:spcBef>
                  <a:spcAft>
                    <a:spcPts val="0"/>
                  </a:spcAft>
                  <a:buNone/>
                </a:pPr>
                <a:r>
                  <a:rPr lang="en-GB" b="1" dirty="0"/>
                  <a:t>Assessment opportunities:</a:t>
                </a:r>
              </a:p>
              <a:p>
                <a:pPr marL="0" lvl="0" indent="0" algn="l" rtl="0">
                  <a:spcBef>
                    <a:spcPts val="0"/>
                  </a:spcBef>
                  <a:spcAft>
                    <a:spcPts val="0"/>
                  </a:spcAft>
                  <a:buNone/>
                </a:pPr>
                <a:r>
                  <a:rPr lang="en-GB" b="0" dirty="0"/>
                  <a:t>Strategies: visual and verbal</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253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rPr>
              <a:t>Reflection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Resources: Numicon pieces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none" strike="noStrike" noProof="0" dirty="0">
                <a:solidFill>
                  <a:schemeClr val="tx1"/>
                </a:solidFill>
                <a:effectLst/>
                <a:latin typeface="Calibri" panose="020F0502020204030204" pitchFamily="34" charset="0"/>
              </a:rPr>
              <a:t>Ask children to hold up a Numicon piece to show how they feel about adding two or more fractions. </a:t>
            </a:r>
            <a:endParaRPr lang="en-GB" b="0" noProof="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Encourage children to choose a higher number if they feel more confident about their learning.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rPr>
              <a:t>Assessment opportunities: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Strategy: 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Make a note of any children who show a lower number.</a:t>
            </a:r>
            <a:endParaRPr lang="en-GB" noProof="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53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Extend and explore (1)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print-outs of this slide, six-sided dice,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Read through the instructions together, modelling an example if necessary, e.g. if you roll a 1, a 3 and a 4 your fractions are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Children use a dice to generate three fractions, record them in an adding sentence and find the total.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They should use Numicon pieces and pegs to model the fractions.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They could record their workings on their print-out of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Look and listen for children who:</a:t>
                </a:r>
                <a:endPar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23040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use the terms ‘numerator’ and denominator’ correctly</a:t>
                </a:r>
              </a:p>
              <a:p>
                <a:pPr marL="0" lvl="0" indent="-23040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identify when a fraction adding sentence has a total greater than 1</a:t>
                </a:r>
              </a:p>
              <a:p>
                <a:pPr marL="0" lvl="0" indent="-23040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recognise that an improper fraction can also be written as a mixed number</a:t>
                </a:r>
              </a:p>
              <a:p>
                <a:pPr marL="0" lvl="0" indent="-23040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convert improper fractions to mixed numbers correctly</a:t>
                </a:r>
              </a:p>
              <a:p>
                <a:pPr marL="0" lvl="0" indent="-230400" algn="l" rtl="0">
                  <a:spcBef>
                    <a:spcPts val="0"/>
                  </a:spcBef>
                  <a:spcAft>
                    <a:spcPts val="0"/>
                  </a:spcAft>
                  <a:buClr>
                    <a:srgbClr val="000000"/>
                  </a:buClr>
                  <a:buSzPts val="1200"/>
                  <a:buFont typeface="Arial"/>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work out that the largest total that can be made is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6</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5</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15</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6</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9</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(which can be simplified to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5</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or 1</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2</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230400" lvl="0" indent="-23040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add the fractions correctly, e.g. adding the denominators as well as the numerators </a:t>
                </a:r>
              </a:p>
              <a:p>
                <a:pPr marL="230400" lvl="0" indent="-23040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notice when a fraction adding sentence has a total greater than 1.</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a:t>
                </a:r>
              </a:p>
              <a:p>
                <a:pPr marL="0" lvl="0" indent="0" algn="l" rtl="0">
                  <a:spcBef>
                    <a:spcPts val="0"/>
                  </a:spcBef>
                  <a:spcAft>
                    <a:spcPts val="0"/>
                  </a:spcAft>
                  <a:buNone/>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Strategies: visual/marking</a:t>
                </a:r>
              </a:p>
              <a:p>
                <a:pPr marL="0" lvl="0" indent="0" algn="l" rtl="0">
                  <a:spcBef>
                    <a:spcPts val="0"/>
                  </a:spcBef>
                  <a:spcAft>
                    <a:spcPts val="0"/>
                  </a:spcAft>
                  <a:buNone/>
                </a:pPr>
                <a:endParaRPr lang="en-GB" b="0" noProof="0" dirty="0"/>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Extend and explore (1) notes</a:t>
                </a:r>
                <a:endParaRPr lang="en-GB" dirty="0"/>
              </a:p>
              <a:p>
                <a:pPr marL="0" lvl="0" indent="0" algn="l" rtl="0">
                  <a:spcBef>
                    <a:spcPts val="0"/>
                  </a:spcBef>
                  <a:spcAft>
                    <a:spcPts val="0"/>
                  </a:spcAft>
                  <a:buNone/>
                </a:pPr>
                <a:r>
                  <a:rPr lang="en-GB" dirty="0"/>
                  <a:t>Resources: print-outs of this slide, six-sided dice,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has been provided as an extra resource you can use as a follow-up to the lesson for retrieval practice or as an open-ended extension activity you can print and give to children who need meaningful extension during the lesson.</a:t>
                </a:r>
                <a:br>
                  <a:rPr lang="en-GB" dirty="0"/>
                </a:br>
                <a:r>
                  <a:rPr lang="en-GB" dirty="0"/>
                  <a:t>Read through the instructions together, modelling an example if necessary.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Children use a dice to generate three fractions, record them in an adding sentence and find the total.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They should use Numicon pieces and pegs to model the fractions.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They could record their workings on their print-out of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0000"/>
                    </a:solidFill>
                    <a:latin typeface="Calibri" panose="020F0502020204030204" pitchFamily="34" charset="0"/>
                    <a:cs typeface="Calibri" panose="020F0502020204030204" pitchFamily="34" charset="0"/>
                    <a:sym typeface="Century Gothic"/>
                  </a:rPr>
                  <a:t>Look and listen for children who:</a:t>
                </a:r>
                <a:endParaRPr lang="en-GB" b="1" dirty="0"/>
              </a:p>
              <a:p>
                <a:pPr marL="0" lvl="0" indent="-23040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use the terms ‘numerator’ and denominator’ correctly</a:t>
                </a:r>
              </a:p>
              <a:p>
                <a:pPr marL="0" lvl="0" indent="-23040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identify when a fraction adding sentence has a total greater than 1</a:t>
                </a:r>
              </a:p>
              <a:p>
                <a:pPr marL="0" lvl="0" indent="-23040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recognise that an improper fraction can also be written as a mixed number</a:t>
                </a:r>
              </a:p>
              <a:p>
                <a:pPr marL="0" lvl="0" indent="-23040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convert improper fractions to mixed numbers correctly</a:t>
                </a:r>
              </a:p>
              <a:p>
                <a:pPr marL="0" lvl="0" indent="-23040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cs typeface="Calibri" panose="020F0502020204030204" pitchFamily="34" charset="0"/>
                    <a:sym typeface="Century Gothic"/>
                  </a:rPr>
                  <a:t>work out that the largest total that can be made is </a:t>
                </a:r>
                <a:r>
                  <a:rPr lang="en-US" sz="1200" b="0" i="0">
                    <a:solidFill>
                      <a:srgbClr val="000000"/>
                    </a:solidFill>
                    <a:latin typeface="Cambria Math" panose="02040503050406030204" pitchFamily="18" charset="0"/>
                    <a:cs typeface="Calibri" panose="020F0502020204030204" pitchFamily="34" charset="0"/>
                    <a:sym typeface="Century Gothic"/>
                  </a:rPr>
                  <a:t>6/9+5/9+4/9=15/9=1 6/9</a:t>
                </a:r>
                <a:r>
                  <a:rPr lang="en-GB" sz="1200" dirty="0">
                    <a:solidFill>
                      <a:srgbClr val="000000"/>
                    </a:solidFill>
                    <a:latin typeface="Calibri" panose="020F0502020204030204" pitchFamily="34" charset="0"/>
                    <a:cs typeface="Calibri" panose="020F0502020204030204" pitchFamily="34" charset="0"/>
                    <a:sym typeface="Century Gothic"/>
                  </a:rPr>
                  <a:t> (which can be simplified to </a:t>
                </a:r>
                <a:r>
                  <a:rPr lang="en-US" sz="1200" b="0" i="0">
                    <a:solidFill>
                      <a:srgbClr val="000000"/>
                    </a:solidFill>
                    <a:latin typeface="Cambria Math" panose="02040503050406030204" pitchFamily="18" charset="0"/>
                    <a:cs typeface="Calibri" panose="020F0502020204030204" pitchFamily="34" charset="0"/>
                    <a:sym typeface="Century Gothic"/>
                  </a:rPr>
                  <a:t>5/3</a:t>
                </a:r>
                <a:r>
                  <a:rPr lang="en-GB" sz="1200" dirty="0">
                    <a:solidFill>
                      <a:srgbClr val="000000"/>
                    </a:solidFill>
                    <a:latin typeface="Calibri" panose="020F0502020204030204" pitchFamily="34" charset="0"/>
                    <a:cs typeface="Calibri" panose="020F0502020204030204" pitchFamily="34" charset="0"/>
                    <a:sym typeface="Century Gothic"/>
                  </a:rPr>
                  <a:t> or 1 </a:t>
                </a:r>
                <a:r>
                  <a:rPr lang="en-US" sz="1200" b="0" i="0">
                    <a:solidFill>
                      <a:srgbClr val="000000"/>
                    </a:solidFill>
                    <a:latin typeface="Cambria Math" panose="02040503050406030204" pitchFamily="18" charset="0"/>
                    <a:cs typeface="Calibri" panose="020F0502020204030204" pitchFamily="34" charset="0"/>
                    <a:sym typeface="Century Gothic"/>
                  </a:rPr>
                  <a:t>2/3</a:t>
                </a:r>
                <a:r>
                  <a:rPr lang="en-GB" sz="1200" dirty="0">
                    <a:solidFill>
                      <a:srgbClr val="000000"/>
                    </a:solidFill>
                    <a:latin typeface="Calibri" panose="020F0502020204030204" pitchFamily="34" charset="0"/>
                    <a:cs typeface="Calibri" panose="020F0502020204030204" pitchFamily="34" charset="0"/>
                    <a:sym typeface="Century Gothic"/>
                  </a:rPr>
                  <a:t>).</a:t>
                </a:r>
              </a:p>
              <a:p>
                <a:pPr marL="0" lvl="0" indent="0" algn="l" rtl="0">
                  <a:spcBef>
                    <a:spcPts val="0"/>
                  </a:spcBef>
                  <a:spcAft>
                    <a:spcPts val="0"/>
                  </a:spcAft>
                  <a:buNone/>
                </a:pPr>
                <a:r>
                  <a:rPr lang="en-GB" b="1" dirty="0"/>
                  <a:t>Watch out for children who:</a:t>
                </a:r>
              </a:p>
              <a:p>
                <a:pPr marL="230400" lvl="0" indent="-230400" algn="l" rtl="0">
                  <a:spcBef>
                    <a:spcPts val="0"/>
                  </a:spcBef>
                  <a:spcAft>
                    <a:spcPts val="0"/>
                  </a:spcAft>
                  <a:buFont typeface="Arial" panose="020B0604020202020204" pitchFamily="34" charset="0"/>
                  <a:buChar char="•"/>
                </a:pPr>
                <a:r>
                  <a:rPr lang="en-GB" b="0" dirty="0"/>
                  <a:t>do not add the fractions correctly, e.g. adding the denominators as well as the numerators </a:t>
                </a:r>
              </a:p>
              <a:p>
                <a:pPr marL="230400" lvl="0" indent="-230400" algn="l" rtl="0">
                  <a:spcBef>
                    <a:spcPts val="0"/>
                  </a:spcBef>
                  <a:spcAft>
                    <a:spcPts val="0"/>
                  </a:spcAft>
                  <a:buFont typeface="Arial" panose="020B0604020202020204" pitchFamily="34" charset="0"/>
                  <a:buChar char="•"/>
                </a:pPr>
                <a:r>
                  <a:rPr lang="en-GB" b="0" dirty="0"/>
                  <a:t>do not notice when a fraction adding sentence has a total greater than 1.</a:t>
                </a:r>
              </a:p>
              <a:p>
                <a:pPr marL="0" lvl="0" indent="0" algn="l" rtl="0">
                  <a:spcBef>
                    <a:spcPts val="0"/>
                  </a:spcBef>
                  <a:spcAft>
                    <a:spcPts val="0"/>
                  </a:spcAft>
                  <a:buNone/>
                </a:pPr>
                <a:r>
                  <a:rPr lang="en-GB" b="1" dirty="0"/>
                  <a:t>Assessment opportunities:</a:t>
                </a:r>
              </a:p>
              <a:p>
                <a:pPr marL="0" lvl="0" indent="0" algn="l" rtl="0">
                  <a:spcBef>
                    <a:spcPts val="0"/>
                  </a:spcBef>
                  <a:spcAft>
                    <a:spcPts val="0"/>
                  </a:spcAft>
                  <a:buNone/>
                </a:pPr>
                <a:r>
                  <a:rPr lang="en-GB" b="0" dirty="0"/>
                  <a:t>Strategies: visual/marking</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802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Extend and explore (2) notes</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print-outs of this slide, Numicon pieces, Numicon pegs</a:t>
                </a:r>
              </a:p>
              <a:p>
                <a:pPr marL="0" lvl="0" indent="0" algn="l" rtl="0">
                  <a:spcBef>
                    <a:spcPts val="0"/>
                  </a:spcBef>
                  <a:spcAft>
                    <a:spcPts val="0"/>
                  </a:spcAft>
                  <a:buFont typeface="Arial" panose="020B0604020202020204" pitchFamily="34" charset="0"/>
                  <a:buNone/>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children with Numicon pieces and pegs. Read through the instructions together.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Children then explore the questions using manipulatives as needed and record their solutions on their print-out of the slide. For example: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2</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5</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(or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5</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14:m>
                  <m:oMath xmlns:m="http://schemas.openxmlformats.org/officeDocument/2006/math">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r>
                      <a:rPr lang="en-GB" sz="1200" b="0" i="1" noProof="0" smtClean="0">
                        <a:solidFill>
                          <a:schemeClr val="tx1"/>
                        </a:solidFill>
                        <a:latin typeface="Cambria Math" panose="02040503050406030204" pitchFamily="18" charset="0"/>
                        <a:cs typeface="Calibri" panose="020F0502020204030204" pitchFamily="34" charset="0"/>
                        <a:sym typeface="Century Gothic"/>
                      </a:rPr>
                      <m:t>+</m:t>
                    </m:r>
                    <m:f>
                      <m:fPr>
                        <m:ctrlPr>
                          <a:rPr lang="en-GB" sz="1200" b="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8</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(or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12</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2</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3</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b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Look and listen for children who:</a:t>
                </a:r>
                <a:endPar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explore and represent fractions of an amount correctly,</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t>
                </a: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e.g. representing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of 12 by putting 3 pegs in a Numicon 12 piece (a 10-piece</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and </a:t>
                </a: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2-piece</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together)</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identify two other fractions that could be added to </a:t>
                </a:r>
                <a14:m>
                  <m:oMath xmlns:m="http://schemas.openxmlformats.org/officeDocument/2006/math">
                    <m:f>
                      <m:fPr>
                        <m:ctrlPr>
                          <a:rPr lang="en-GB" sz="1200" i="1" noProof="0" smtClean="0">
                            <a:solidFill>
                              <a:schemeClr val="tx1"/>
                            </a:solidFill>
                            <a:latin typeface="Cambria Math" panose="02040503050406030204" pitchFamily="18" charset="0"/>
                            <a:cs typeface="Calibri" panose="020F0502020204030204" pitchFamily="34" charset="0"/>
                            <a:sym typeface="Century Gothic"/>
                          </a:rPr>
                        </m:ctrlPr>
                      </m:fPr>
                      <m:num>
                        <m:r>
                          <a:rPr lang="en-GB" sz="1200" b="0" i="1" noProof="0" smtClean="0">
                            <a:solidFill>
                              <a:schemeClr val="tx1"/>
                            </a:solidFill>
                            <a:latin typeface="Cambria Math" panose="02040503050406030204" pitchFamily="18" charset="0"/>
                            <a:cs typeface="Calibri" panose="020F0502020204030204" pitchFamily="34" charset="0"/>
                            <a:sym typeface="Century Gothic"/>
                          </a:rPr>
                          <m:t>1</m:t>
                        </m:r>
                      </m:num>
                      <m:den>
                        <m:r>
                          <a:rPr lang="en-GB" sz="1200" b="0" i="1" noProof="0" smtClean="0">
                            <a:solidFill>
                              <a:schemeClr val="tx1"/>
                            </a:solidFill>
                            <a:latin typeface="Cambria Math" panose="02040503050406030204" pitchFamily="18" charset="0"/>
                            <a:cs typeface="Calibri" panose="020F0502020204030204" pitchFamily="34" charset="0"/>
                            <a:sym typeface="Century Gothic"/>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to make 1 whole</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rtl="0">
                  <a:spcBef>
                    <a:spcPts val="0"/>
                  </a:spcBef>
                  <a:spcAft>
                    <a:spcPts val="0"/>
                  </a:spcAft>
                  <a:buClr>
                    <a:srgbClr val="000000"/>
                  </a:buClr>
                  <a:buSzPts val="1200"/>
                  <a:buFont typeface="Arial" panose="020B0604020202020204" pitchFamily="34" charset="0"/>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add fractions with different denominators to make 1 whole.</a:t>
                </a:r>
              </a:p>
              <a:p>
                <a:pPr marL="0" lvl="0" indent="0" algn="l" rtl="0">
                  <a:spcBef>
                    <a:spcPts val="0"/>
                  </a:spcBef>
                  <a:spcAft>
                    <a:spcPts val="0"/>
                  </a:spcAft>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lvl="0" indent="-171450" algn="l" rtl="0">
                  <a:spcBef>
                    <a:spcPts val="0"/>
                  </a:spcBef>
                  <a:spcAft>
                    <a:spcPts val="0"/>
                  </a:spcAft>
                  <a:buFont typeface="Arial" panose="020B0604020202020204" pitchFamily="34" charset="0"/>
                  <a:buChar cha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4 pegs to show </a:t>
                </a:r>
                <a14:m>
                  <m:oMath xmlns:m="http://schemas.openxmlformats.org/officeDocument/2006/math">
                    <m:f>
                      <m:fPr>
                        <m:ctrlPr>
                          <a:rPr lang="en-GB" sz="1200" i="1" noProof="0" smtClean="0">
                            <a:solidFill>
                              <a:schemeClr val="tx1"/>
                            </a:solidFill>
                            <a:latin typeface="Cambria Math" panose="02040503050406030204" pitchFamily="18" charset="0"/>
                          </a:rPr>
                        </m:ctrlPr>
                      </m:fPr>
                      <m:num>
                        <m:r>
                          <a:rPr lang="en-GB" sz="1200" b="0" i="1" noProof="0" smtClean="0">
                            <a:solidFill>
                              <a:schemeClr val="tx1"/>
                            </a:solidFill>
                            <a:latin typeface="Cambria Math" panose="02040503050406030204" pitchFamily="18" charset="0"/>
                          </a:rPr>
                          <m:t>1</m:t>
                        </m:r>
                      </m:num>
                      <m:den>
                        <m:r>
                          <a:rPr lang="en-GB" sz="1200" b="0" i="1" noProof="0" smtClean="0">
                            <a:solidFill>
                              <a:schemeClr val="tx1"/>
                            </a:solidFill>
                            <a:latin typeface="Cambria Math" panose="02040503050406030204" pitchFamily="18" charset="0"/>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because they see the ‘4’ rather than consider the value of</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baseline="0" noProof="0" smtClean="0">
                            <a:solidFill>
                              <a:schemeClr val="tx1"/>
                            </a:solidFill>
                            <a:latin typeface="Cambria Math" panose="02040503050406030204" pitchFamily="18" charset="0"/>
                          </a:rPr>
                        </m:ctrlPr>
                      </m:fPr>
                      <m:num>
                        <m:r>
                          <a:rPr lang="en-GB" sz="1200" b="0" i="1" baseline="0" noProof="0" smtClean="0">
                            <a:solidFill>
                              <a:schemeClr val="tx1"/>
                            </a:solidFill>
                            <a:latin typeface="Cambria Math" panose="02040503050406030204" pitchFamily="18" charset="0"/>
                          </a:rPr>
                          <m:t>1</m:t>
                        </m:r>
                      </m:num>
                      <m:den>
                        <m:r>
                          <a:rPr lang="en-GB" sz="1200" b="0" i="1" baseline="0" noProof="0" smtClean="0">
                            <a:solidFill>
                              <a:schemeClr val="tx1"/>
                            </a:solidFill>
                            <a:latin typeface="Cambria Math" panose="02040503050406030204" pitchFamily="18" charset="0"/>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12.</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Extend and explore (2) notes</a:t>
                </a:r>
                <a:endParaRPr lang="en-GB" dirty="0"/>
              </a:p>
              <a:p>
                <a:pPr marL="0" lvl="0" indent="0" algn="l" rtl="0">
                  <a:spcBef>
                    <a:spcPts val="0"/>
                  </a:spcBef>
                  <a:spcAft>
                    <a:spcPts val="0"/>
                  </a:spcAft>
                  <a:buNone/>
                </a:pPr>
                <a:r>
                  <a:rPr lang="en-GB" dirty="0"/>
                  <a:t>Resources: print-outs of this slide,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has been provided as an extra resource you can use as a follow-up to the lesson for retrieval practice or as an open-ended extension activity you can print and give to children who need meaningful extension during the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Provide children with Numicon pieces and pegs. Read through the instructions together.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Children then explore the questions using manipulatives as needed and recording their solutions on their print-out of the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E.g. </a:t>
                </a:r>
                <a:r>
                  <a:rPr lang="en-GB" sz="1800" b="0" i="0">
                    <a:solidFill>
                      <a:srgbClr val="000000"/>
                    </a:solidFill>
                    <a:latin typeface="Cambria Math" panose="02040503050406030204" pitchFamily="18" charset="0"/>
                    <a:cs typeface="Calibri" panose="020F0502020204030204" pitchFamily="34" charset="0"/>
                    <a:sym typeface="Century Gothic"/>
                  </a:rPr>
                  <a:t>1/4</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GB" sz="1800" b="0" i="0">
                    <a:solidFill>
                      <a:srgbClr val="000000"/>
                    </a:solidFill>
                    <a:latin typeface="Cambria Math" panose="02040503050406030204" pitchFamily="18" charset="0"/>
                    <a:cs typeface="Calibri" panose="020F0502020204030204" pitchFamily="34" charset="0"/>
                    <a:sym typeface="Century Gothic"/>
                  </a:rPr>
                  <a:t>1/4</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GB" sz="1800" b="0" i="0">
                    <a:solidFill>
                      <a:srgbClr val="000000"/>
                    </a:solidFill>
                    <a:latin typeface="Cambria Math" panose="02040503050406030204" pitchFamily="18" charset="0"/>
                    <a:cs typeface="Calibri" panose="020F0502020204030204" pitchFamily="34" charset="0"/>
                    <a:sym typeface="Century Gothic"/>
                  </a:rPr>
                  <a:t>2/4</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b="0" i="0">
                    <a:solidFill>
                      <a:srgbClr val="000000"/>
                    </a:solidFill>
                    <a:latin typeface="Cambria Math" panose="02040503050406030204" pitchFamily="18" charset="0"/>
                    <a:cs typeface="Calibri" panose="020F0502020204030204" pitchFamily="34" charset="0"/>
                    <a:sym typeface="Century Gothic"/>
                  </a:rPr>
                  <a:t>1/4</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US" sz="1800" b="0" i="0">
                    <a:solidFill>
                      <a:srgbClr val="000000"/>
                    </a:solidFill>
                    <a:latin typeface="Cambria Math" panose="02040503050406030204" pitchFamily="18" charset="0"/>
                    <a:cs typeface="Calibri" panose="020F0502020204030204" pitchFamily="34" charset="0"/>
                    <a:sym typeface="Century Gothic"/>
                  </a:rPr>
                  <a:t>4</a:t>
                </a:r>
                <a:r>
                  <a:rPr lang="en-GB" sz="1800" b="0" i="0">
                    <a:solidFill>
                      <a:srgbClr val="000000"/>
                    </a:solidFill>
                    <a:latin typeface="Cambria Math" panose="02040503050406030204" pitchFamily="18" charset="0"/>
                    <a:cs typeface="Calibri" panose="020F0502020204030204" pitchFamily="34" charset="0"/>
                    <a:sym typeface="Century Gothic"/>
                  </a:rPr>
                  <a:t>/</a:t>
                </a:r>
                <a:r>
                  <a:rPr lang="en-US" sz="1800" b="0" i="0">
                    <a:solidFill>
                      <a:srgbClr val="000000"/>
                    </a:solidFill>
                    <a:latin typeface="Cambria Math" panose="02040503050406030204" pitchFamily="18" charset="0"/>
                    <a:cs typeface="Calibri" panose="020F0502020204030204" pitchFamily="34" charset="0"/>
                    <a:sym typeface="Century Gothic"/>
                  </a:rPr>
                  <a:t>12</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US" sz="1800" b="0" i="0">
                    <a:solidFill>
                      <a:srgbClr val="000000"/>
                    </a:solidFill>
                    <a:latin typeface="Cambria Math" panose="02040503050406030204" pitchFamily="18" charset="0"/>
                    <a:cs typeface="Calibri" panose="020F0502020204030204" pitchFamily="34" charset="0"/>
                    <a:sym typeface="Century Gothic"/>
                  </a:rPr>
                  <a:t>5</a:t>
                </a:r>
                <a:r>
                  <a:rPr lang="en-GB" sz="1800" b="0" i="0">
                    <a:solidFill>
                      <a:srgbClr val="000000"/>
                    </a:solidFill>
                    <a:latin typeface="Cambria Math" panose="02040503050406030204" pitchFamily="18" charset="0"/>
                    <a:cs typeface="Calibri" panose="020F0502020204030204" pitchFamily="34" charset="0"/>
                    <a:sym typeface="Century Gothic"/>
                  </a:rPr>
                  <a:t>/12</a:t>
                </a:r>
                <a:r>
                  <a:rPr lang="en-GB" sz="1800" dirty="0">
                    <a:solidFill>
                      <a:srgbClr val="000000"/>
                    </a:solidFill>
                    <a:latin typeface="Calibri" panose="020F0502020204030204" pitchFamily="34" charset="0"/>
                    <a:cs typeface="Calibri" panose="020F0502020204030204" pitchFamily="34" charset="0"/>
                    <a:sym typeface="Century Gothic"/>
                  </a:rPr>
                  <a:t> (or </a:t>
                </a:r>
                <a:r>
                  <a:rPr lang="en-US" sz="1800" b="0" i="0">
                    <a:solidFill>
                      <a:srgbClr val="000000"/>
                    </a:solidFill>
                    <a:latin typeface="Cambria Math" panose="02040503050406030204" pitchFamily="18" charset="0"/>
                    <a:cs typeface="Calibri" panose="020F0502020204030204" pitchFamily="34" charset="0"/>
                    <a:sym typeface="Century Gothic"/>
                  </a:rPr>
                  <a:t>1/4+1/3+5/12</a:t>
                </a:r>
                <a:r>
                  <a:rPr lang="en-GB" sz="1800" dirty="0">
                    <a:solidFill>
                      <a:srgbClr val="000000"/>
                    </a:solidFill>
                    <a:latin typeface="Calibri" panose="020F0502020204030204" pitchFamily="34" charset="0"/>
                    <a:cs typeface="Calibri" panose="020F0502020204030204" pitchFamily="34" charset="0"/>
                    <a:sym typeface="Century Gothic"/>
                  </a:rPr>
                  <a:t>)		</a:t>
                </a:r>
                <a:r>
                  <a:rPr lang="en-US" sz="1800" b="0" i="0">
                    <a:solidFill>
                      <a:srgbClr val="000000"/>
                    </a:solidFill>
                    <a:latin typeface="Cambria Math" panose="02040503050406030204" pitchFamily="18" charset="0"/>
                    <a:cs typeface="Calibri" panose="020F0502020204030204" pitchFamily="34" charset="0"/>
                    <a:sym typeface="Century Gothic"/>
                  </a:rPr>
                  <a:t>1/4+1/12+8/12</a:t>
                </a:r>
                <a:r>
                  <a:rPr lang="en-GB" sz="1800" dirty="0">
                    <a:solidFill>
                      <a:srgbClr val="000000"/>
                    </a:solidFill>
                    <a:latin typeface="Calibri" panose="020F0502020204030204" pitchFamily="34" charset="0"/>
                    <a:cs typeface="Calibri" panose="020F0502020204030204" pitchFamily="34" charset="0"/>
                    <a:sym typeface="Century Gothic"/>
                  </a:rPr>
                  <a:t> (or </a:t>
                </a:r>
                <a:r>
                  <a:rPr lang="en-GB" sz="1800" b="0" i="0">
                    <a:solidFill>
                      <a:srgbClr val="000000"/>
                    </a:solidFill>
                    <a:latin typeface="Cambria Math" panose="02040503050406030204" pitchFamily="18" charset="0"/>
                    <a:cs typeface="Calibri" panose="020F0502020204030204" pitchFamily="34" charset="0"/>
                    <a:sym typeface="Century Gothic"/>
                  </a:rPr>
                  <a:t>1/4</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GB" sz="1800" b="0" i="0">
                    <a:solidFill>
                      <a:srgbClr val="000000"/>
                    </a:solidFill>
                    <a:latin typeface="Cambria Math" panose="02040503050406030204" pitchFamily="18" charset="0"/>
                    <a:cs typeface="Calibri" panose="020F0502020204030204" pitchFamily="34" charset="0"/>
                    <a:sym typeface="Century Gothic"/>
                  </a:rPr>
                  <a:t>1/12</a:t>
                </a:r>
                <a:r>
                  <a:rPr lang="en-GB" sz="1800" dirty="0">
                    <a:solidFill>
                      <a:srgbClr val="000000"/>
                    </a:solidFill>
                    <a:latin typeface="Calibri" panose="020F0502020204030204" pitchFamily="34" charset="0"/>
                    <a:cs typeface="Calibri" panose="020F0502020204030204" pitchFamily="34" charset="0"/>
                    <a:sym typeface="Century Gothic"/>
                  </a:rPr>
                  <a:t> </a:t>
                </a:r>
                <a:r>
                  <a:rPr lang="en-GB" sz="1800" dirty="0">
                    <a:effectLst/>
                    <a:latin typeface="Segoe UI" panose="020B0502040204020203" pitchFamily="34" charset="0"/>
                  </a:rPr>
                  <a:t>+ </a:t>
                </a:r>
                <a:r>
                  <a:rPr lang="en-GB" sz="1800" b="0" i="0">
                    <a:solidFill>
                      <a:srgbClr val="000000"/>
                    </a:solidFill>
                    <a:latin typeface="Cambria Math" panose="02040503050406030204" pitchFamily="18" charset="0"/>
                    <a:cs typeface="Calibri" panose="020F0502020204030204" pitchFamily="34" charset="0"/>
                    <a:sym typeface="Century Gothic"/>
                  </a:rPr>
                  <a:t>2/3</a:t>
                </a:r>
                <a:r>
                  <a:rPr lang="en-GB" sz="1800" dirty="0">
                    <a:solidFill>
                      <a:srgbClr val="000000"/>
                    </a:solidFill>
                    <a:latin typeface="Calibri" panose="020F0502020204030204" pitchFamily="34" charset="0"/>
                    <a:cs typeface="Calibri" panose="020F0502020204030204" pitchFamily="34" charset="0"/>
                    <a:sym typeface="Century Gothic"/>
                  </a:rPr>
                  <a:t>) </a:t>
                </a:r>
                <a:br>
                  <a:rPr lang="en-GB" sz="1800" dirty="0">
                    <a:effectLst/>
                    <a:latin typeface="Segoe UI" panose="020B0502040204020203" pitchFamily="34" charset="0"/>
                  </a:rPr>
                </a:br>
                <a:r>
                  <a:rPr lang="en-GB" sz="1200" b="1" dirty="0">
                    <a:solidFill>
                      <a:srgbClr val="000000"/>
                    </a:solidFill>
                    <a:latin typeface="Calibri" panose="020F0502020204030204" pitchFamily="34" charset="0"/>
                    <a:ea typeface="Century Gothic"/>
                    <a:cs typeface="Calibri" panose="020F0502020204030204" pitchFamily="34" charset="0"/>
                    <a:sym typeface="Century Gothic"/>
                  </a:rPr>
                  <a:t>Look and listen for children who:</a:t>
                </a:r>
                <a:endParaRPr lang="en-GB" b="1" dirty="0"/>
              </a:p>
              <a:p>
                <a:pPr marL="285750" marR="0" lvl="0" indent="-2857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GB" sz="1200" dirty="0">
                    <a:solidFill>
                      <a:srgbClr val="000000"/>
                    </a:solidFill>
                    <a:latin typeface="Calibri" panose="020F0502020204030204" pitchFamily="34" charset="0"/>
                    <a:cs typeface="Calibri" panose="020F0502020204030204" pitchFamily="34" charset="0"/>
                    <a:sym typeface="Century Gothic"/>
                  </a:rPr>
                  <a:t>explore and represent fractions of an amount correctly,</a:t>
                </a:r>
                <a:r>
                  <a:rPr lang="en-GB" sz="1200" baseline="0" dirty="0">
                    <a:solidFill>
                      <a:srgbClr val="000000"/>
                    </a:solidFill>
                    <a:latin typeface="Calibri" panose="020F0502020204030204" pitchFamily="34" charset="0"/>
                    <a:cs typeface="Calibri" panose="020F0502020204030204" pitchFamily="34" charset="0"/>
                    <a:sym typeface="Century Gothic"/>
                  </a:rPr>
                  <a:t> </a:t>
                </a:r>
                <a:r>
                  <a:rPr lang="en-GB" sz="1200" dirty="0">
                    <a:solidFill>
                      <a:srgbClr val="000000"/>
                    </a:solidFill>
                    <a:latin typeface="Calibri" panose="020F0502020204030204" pitchFamily="34" charset="0"/>
                    <a:cs typeface="Calibri" panose="020F0502020204030204" pitchFamily="34" charset="0"/>
                    <a:sym typeface="Century Gothic"/>
                  </a:rPr>
                  <a:t>e.g. representing </a:t>
                </a:r>
                <a:r>
                  <a:rPr lang="en-GB" sz="1200" b="0" i="0">
                    <a:solidFill>
                      <a:srgbClr val="000000"/>
                    </a:solidFill>
                    <a:latin typeface="Cambria Math" panose="02040503050406030204" pitchFamily="18" charset="0"/>
                    <a:cs typeface="Calibri" panose="020F0502020204030204" pitchFamily="34" charset="0"/>
                    <a:sym typeface="Century Gothic"/>
                  </a:rPr>
                  <a:t>1/4</a:t>
                </a:r>
                <a:r>
                  <a:rPr lang="en-GB" sz="1200" dirty="0">
                    <a:solidFill>
                      <a:srgbClr val="000000"/>
                    </a:solidFill>
                    <a:latin typeface="Calibri" panose="020F0502020204030204" pitchFamily="34" charset="0"/>
                    <a:cs typeface="Calibri" panose="020F0502020204030204" pitchFamily="34" charset="0"/>
                    <a:sym typeface="Century Gothic"/>
                  </a:rPr>
                  <a:t> of 12 by putting 3 pegs in a Numicon 12 piece (a 10-piece</a:t>
                </a:r>
                <a:r>
                  <a:rPr lang="en-GB" sz="1200" baseline="0" dirty="0">
                    <a:solidFill>
                      <a:srgbClr val="000000"/>
                    </a:solidFill>
                    <a:latin typeface="Calibri" panose="020F0502020204030204" pitchFamily="34" charset="0"/>
                    <a:cs typeface="Calibri" panose="020F0502020204030204" pitchFamily="34" charset="0"/>
                    <a:sym typeface="Century Gothic"/>
                  </a:rPr>
                  <a:t> and </a:t>
                </a:r>
                <a:r>
                  <a:rPr lang="en-GB" sz="1200" dirty="0">
                    <a:solidFill>
                      <a:srgbClr val="000000"/>
                    </a:solidFill>
                    <a:latin typeface="Calibri" panose="020F0502020204030204" pitchFamily="34" charset="0"/>
                    <a:cs typeface="Calibri" panose="020F0502020204030204" pitchFamily="34" charset="0"/>
                    <a:sym typeface="Century Gothic"/>
                  </a:rPr>
                  <a:t>2-piece</a:t>
                </a:r>
                <a:r>
                  <a:rPr lang="en-GB" sz="1200" baseline="0" dirty="0">
                    <a:solidFill>
                      <a:srgbClr val="000000"/>
                    </a:solidFill>
                    <a:latin typeface="Calibri" panose="020F0502020204030204" pitchFamily="34" charset="0"/>
                    <a:cs typeface="Calibri" panose="020F0502020204030204" pitchFamily="34" charset="0"/>
                    <a:sym typeface="Century Gothic"/>
                  </a:rPr>
                  <a:t> together)</a:t>
                </a:r>
                <a:endParaRPr lang="en-GB" sz="1200" dirty="0">
                  <a:solidFill>
                    <a:srgbClr val="000000"/>
                  </a:solidFill>
                  <a:latin typeface="Calibri" panose="020F0502020204030204" pitchFamily="34" charset="0"/>
                  <a:cs typeface="Calibri" panose="020F0502020204030204" pitchFamily="34" charset="0"/>
                  <a:sym typeface="Century Gothic"/>
                </a:endParaRPr>
              </a:p>
              <a:p>
                <a:pPr marL="285750" marR="0" lvl="0" indent="-2857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GB" sz="1200" dirty="0">
                    <a:solidFill>
                      <a:srgbClr val="000000"/>
                    </a:solidFill>
                    <a:latin typeface="Calibri" panose="020F0502020204030204" pitchFamily="34" charset="0"/>
                    <a:cs typeface="Calibri" panose="020F0502020204030204" pitchFamily="34" charset="0"/>
                    <a:sym typeface="Century Gothic"/>
                  </a:rPr>
                  <a:t>identify two other fractions that could be added to </a:t>
                </a:r>
                <a:r>
                  <a:rPr lang="en-GB" sz="1200" b="0" i="0">
                    <a:solidFill>
                      <a:srgbClr val="000000"/>
                    </a:solidFill>
                    <a:latin typeface="Cambria Math" panose="02040503050406030204" pitchFamily="18" charset="0"/>
                    <a:cs typeface="Calibri" panose="020F0502020204030204" pitchFamily="34" charset="0"/>
                    <a:sym typeface="Century Gothic"/>
                  </a:rPr>
                  <a:t>1/4</a:t>
                </a:r>
                <a:r>
                  <a:rPr lang="en-GB" sz="1200" dirty="0">
                    <a:solidFill>
                      <a:srgbClr val="000000"/>
                    </a:solidFill>
                    <a:latin typeface="Calibri" panose="020F0502020204030204" pitchFamily="34" charset="0"/>
                    <a:cs typeface="Calibri" panose="020F0502020204030204" pitchFamily="34" charset="0"/>
                    <a:sym typeface="Century Gothic"/>
                  </a:rPr>
                  <a:t> to make 1 whole</a:t>
                </a:r>
                <a:endParaRPr lang="en-GB" dirty="0"/>
              </a:p>
              <a:p>
                <a:pPr marL="285750" lvl="0" indent="-285750" algn="l" rtl="0">
                  <a:spcBef>
                    <a:spcPts val="0"/>
                  </a:spcBef>
                  <a:spcAft>
                    <a:spcPts val="0"/>
                  </a:spcAft>
                  <a:buClr>
                    <a:srgbClr val="000000"/>
                  </a:buClr>
                  <a:buSzPts val="1200"/>
                  <a:buFont typeface="Arial"/>
                  <a:buChar cha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add fractions with different denominators to make 1 whole.</a:t>
                </a:r>
              </a:p>
              <a:p>
                <a:pPr marL="0" lvl="0" indent="0" algn="l" rtl="0">
                  <a:spcBef>
                    <a:spcPts val="0"/>
                  </a:spcBef>
                  <a:spcAft>
                    <a:spcPts val="0"/>
                  </a:spcAft>
                  <a:buNone/>
                </a:pPr>
                <a:r>
                  <a:rPr lang="en-GB" b="1" dirty="0"/>
                  <a:t>Watch out for children who:</a:t>
                </a:r>
                <a:r>
                  <a:rPr lang="en-GB" dirty="0"/>
                  <a:t> </a:t>
                </a:r>
              </a:p>
              <a:p>
                <a:pPr marL="171450" lvl="0" indent="-171450" algn="l" rtl="0">
                  <a:spcBef>
                    <a:spcPts val="0"/>
                  </a:spcBef>
                  <a:spcAft>
                    <a:spcPts val="0"/>
                  </a:spcAft>
                  <a:buFont typeface="Arial" panose="020B0604020202020204" pitchFamily="34" charset="0"/>
                  <a:buChar char="•"/>
                </a:pPr>
                <a:r>
                  <a:rPr lang="en-GB" dirty="0"/>
                  <a:t>use 4 pegs to show </a:t>
                </a:r>
                <a:r>
                  <a:rPr lang="en-GB" b="0" i="0">
                    <a:latin typeface="Cambria Math" panose="02040503050406030204" pitchFamily="18" charset="0"/>
                  </a:rPr>
                  <a:t>1/4</a:t>
                </a:r>
                <a:r>
                  <a:rPr lang="en-GB" dirty="0"/>
                  <a:t> because they see the ‘4’ rather than consider the value of</a:t>
                </a:r>
                <a:r>
                  <a:rPr lang="en-GB" baseline="0" dirty="0"/>
                  <a:t> </a:t>
                </a:r>
                <a:r>
                  <a:rPr lang="en-GB" b="0" i="0" baseline="0">
                    <a:latin typeface="Cambria Math" panose="02040503050406030204" pitchFamily="18" charset="0"/>
                  </a:rPr>
                  <a:t>1/4</a:t>
                </a:r>
                <a:r>
                  <a:rPr lang="en-GB" dirty="0"/>
                  <a:t> of 12.</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313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rgbClr val="000000"/>
                </a:solidFill>
                <a:latin typeface="Calibri" panose="020F0502020204030204" pitchFamily="34" charset="0"/>
                <a:ea typeface="Helvetica Neue"/>
                <a:cs typeface="Calibri" panose="020F0502020204030204" pitchFamily="34" charset="0"/>
                <a:sym typeface="Helvetica Neue"/>
              </a:rPr>
              <a:t>Teacher information slide</a:t>
            </a:r>
          </a:p>
          <a:p>
            <a:endParaRPr lang="en-GB" b="1"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77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rgbClr val="000000"/>
                </a:solidFill>
                <a:latin typeface="Calibri" panose="020F0502020204030204" pitchFamily="34" charset="0"/>
                <a:ea typeface="Helvetica Neue"/>
                <a:cs typeface="Calibri" panose="020F0502020204030204" pitchFamily="34" charset="0"/>
                <a:sym typeface="Helvetica Neue"/>
              </a:rPr>
              <a:t>Teacher information slide</a:t>
            </a:r>
          </a:p>
          <a:p>
            <a:endParaRPr lang="en-GB" b="1" noProof="0" dirty="0"/>
          </a:p>
          <a:p>
            <a:endParaRPr lang="en-GB"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8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rgbClr val="000000"/>
                </a:solidFill>
                <a:latin typeface="Calibri" panose="020F0502020204030204" pitchFamily="34" charset="0"/>
                <a:ea typeface="Helvetica Neue"/>
                <a:cs typeface="Calibri" panose="020F0502020204030204" pitchFamily="34" charset="0"/>
                <a:sym typeface="Helvetica Neue"/>
              </a:rPr>
              <a:t>Teacher information slide</a:t>
            </a:r>
          </a:p>
          <a:p>
            <a:endParaRPr lang="en-GB"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48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rgbClr val="000000"/>
                </a:solidFill>
                <a:latin typeface="Calibri" panose="020F0502020204030204" pitchFamily="34" charset="0"/>
                <a:ea typeface="Helvetica Neue"/>
                <a:cs typeface="Calibri" panose="020F0502020204030204" pitchFamily="34" charset="0"/>
                <a:sym typeface="Helvetica Neue"/>
              </a:rPr>
              <a:t>Teacher information slide</a:t>
            </a:r>
          </a:p>
          <a:p>
            <a:endParaRPr lang="en-GB"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130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t>Title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15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Talk task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b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is an opportunity to remind children how to add two fractions 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at the different fractions of pizza. Can you find pairs of fractions that add together to make one whole pizza? </a:t>
                </a:r>
                <a:b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work with their partner, talk about the reasons for their choices and write down the fraction pairs. (</a:t>
                </a:r>
                <a14:m>
                  <m:oMath xmlns:m="http://schemas.openxmlformats.org/officeDocument/2006/math">
                    <m:r>
                      <a:rPr lang="en-GB" sz="1200" b="0" i="0" u="none" strike="noStrike" noProof="0" smtClean="0">
                        <a:solidFill>
                          <a:schemeClr val="tx1"/>
                        </a:solidFill>
                        <a:latin typeface="Cambria Math" panose="02040503050406030204" pitchFamily="18" charset="0"/>
                        <a:cs typeface="Calibri" panose="020F0502020204030204" pitchFamily="34" charset="0"/>
                        <a:sym typeface="Arial"/>
                      </a:rPr>
                      <m:t> </m:t>
                    </m:r>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1</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3</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8</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5</m:t>
                        </m:r>
                      </m:num>
                      <m:den>
                        <m:r>
                          <a:rPr lang="en-GB" b="0" i="1" noProof="0" smtClean="0">
                            <a:solidFill>
                              <a:schemeClr val="tx1"/>
                            </a:solidFill>
                            <a:latin typeface="Cambria Math" panose="02040503050406030204" pitchFamily="18" charset="0"/>
                          </a:rPr>
                          <m:t>8</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a:t>
                </a:r>
                <a14:m>
                  <m:oMath xmlns:m="http://schemas.openxmlformats.org/officeDocument/2006/math">
                    <m:f>
                      <m:fPr>
                        <m:ctrlPr>
                          <a:rPr lang="en-GB" sz="1200" i="1" u="none" strike="noStrike" noProof="0" smtClean="0">
                            <a:solidFill>
                              <a:schemeClr val="tx1"/>
                            </a:solidFill>
                            <a:latin typeface="Cambria Math" panose="02040503050406030204" pitchFamily="18" charset="0"/>
                            <a:cs typeface="Calibri" panose="020F0502020204030204" pitchFamily="34" charset="0"/>
                            <a:sym typeface="Arial"/>
                          </a:rPr>
                        </m:ctrlPr>
                      </m:fPr>
                      <m:num>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5</m:t>
                        </m:r>
                      </m:num>
                      <m:den>
                        <m:r>
                          <a:rPr lang="en-GB" sz="1200" b="0" i="1" u="none" strike="noStrike" noProof="0" smtClean="0">
                            <a:solidFill>
                              <a:schemeClr val="tx1"/>
                            </a:solidFill>
                            <a:latin typeface="Cambria Math" panose="02040503050406030204" pitchFamily="18" charset="0"/>
                            <a:cs typeface="Calibri" panose="020F0502020204030204" pitchFamily="34" charset="0"/>
                            <a:sym typeface="Arial"/>
                          </a:rPr>
                          <m:t>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How many whole pizzas can you make?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(3) </a:t>
                </a:r>
                <a:b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 </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recognise that the pizza slices with the common denominator combine to make a whole.</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recognise that the two numerators add up to the same value as the denominator.</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During class feedback, ask children to share their fraction pairs and to explain the reasons why they chose each pair.</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Draw out the need for the denominators to be the same and for the numerators to add up to the value of the denominator.</a:t>
                </a:r>
              </a:p>
              <a:p>
                <a:pPr marL="0" lvl="0" indent="0" algn="l" rtl="0">
                  <a:spcBef>
                    <a:spcPts val="0"/>
                  </a:spcBef>
                  <a:spcAft>
                    <a:spcPts val="0"/>
                  </a:spcAft>
                  <a:buFont typeface="Arial" panose="020B0604020202020204" pitchFamily="34" charset="0"/>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Ways to adapt: </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remove some or all of the pizza images and just use the fractions</a:t>
                </a:r>
              </a:p>
              <a:p>
                <a:pPr marL="171450" lvl="0" indent="-171450" algn="l" rtl="0">
                  <a:spcBef>
                    <a:spcPts val="0"/>
                  </a:spcBef>
                  <a:spcAft>
                    <a:spcPts val="0"/>
                  </a:spcAft>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remove some of the fractions and ask children in pairs to identify what the missing fractions are either before or after they have combined their pizzas together.</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Talk task notes</a:t>
                </a:r>
                <a:endParaRPr lang="en-GB" dirty="0"/>
              </a:p>
              <a:p>
                <a:pPr marL="0" indent="0"/>
                <a:r>
                  <a:rPr lang="en-GB" dirty="0"/>
                  <a:t>Oracy groupings: Pairs</a:t>
                </a:r>
                <a:br>
                  <a:rPr lang="en-GB" dirty="0"/>
                </a:br>
                <a:r>
                  <a:rPr lang="en-GB" dirty="0"/>
                  <a:t>This is an opportunity to remind children how to add two fractions 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Say: </a:t>
                </a:r>
                <a:r>
                  <a:rPr lang="en-GB" i="1" dirty="0"/>
                  <a:t>Look at the different fractions of pizza. Can you find pairs of fractions that add together to make one whole pizza? </a:t>
                </a:r>
                <a:br>
                  <a:rPr lang="en-GB" i="1" dirty="0"/>
                </a:br>
                <a:r>
                  <a:rPr lang="en-GB" i="0" dirty="0"/>
                  <a:t>Ask children to work with their partner, talk about the reasons for their choices and write down the fraction pairs (</a:t>
                </a:r>
                <a:r>
                  <a:rPr lang="en-GB" sz="1200" b="0" i="0" u="none" strike="noStrike">
                    <a:solidFill>
                      <a:srgbClr val="1A1A1A"/>
                    </a:solidFill>
                    <a:latin typeface="Cambria Math" panose="02040503050406030204" pitchFamily="18" charset="0"/>
                    <a:cs typeface="Calibri" panose="020F0502020204030204" pitchFamily="34" charset="0"/>
                    <a:sym typeface="Arial"/>
                  </a:rPr>
                  <a:t>  1/4</a:t>
                </a:r>
                <a:r>
                  <a:rPr lang="en-GB" dirty="0"/>
                  <a:t> and </a:t>
                </a:r>
                <a:r>
                  <a:rPr lang="en-GB" b="0" i="0">
                    <a:latin typeface="Cambria Math" panose="02040503050406030204" pitchFamily="18" charset="0"/>
                  </a:rPr>
                  <a:t>3/4</a:t>
                </a:r>
                <a:r>
                  <a:rPr lang="en-GB" dirty="0"/>
                  <a:t>,</a:t>
                </a:r>
                <a:r>
                  <a:rPr lang="en-GB" baseline="0" dirty="0"/>
                  <a:t> </a:t>
                </a:r>
                <a:r>
                  <a:rPr lang="en-GB" sz="1200" b="0" i="0" u="none" strike="noStrike">
                    <a:solidFill>
                      <a:srgbClr val="1A1A1A"/>
                    </a:solidFill>
                    <a:latin typeface="Cambria Math" panose="02040503050406030204" pitchFamily="18" charset="0"/>
                    <a:cs typeface="Calibri" panose="020F0502020204030204" pitchFamily="34" charset="0"/>
                    <a:sym typeface="Arial"/>
                  </a:rPr>
                  <a:t>3/8</a:t>
                </a:r>
                <a:r>
                  <a:rPr lang="en-GB" dirty="0"/>
                  <a:t> and </a:t>
                </a:r>
                <a:r>
                  <a:rPr lang="en-GB" b="0" i="0">
                    <a:latin typeface="Cambria Math" panose="02040503050406030204" pitchFamily="18" charset="0"/>
                  </a:rPr>
                  <a:t>5/8</a:t>
                </a:r>
                <a:r>
                  <a:rPr lang="en-GB" dirty="0"/>
                  <a:t>, </a:t>
                </a:r>
                <a:r>
                  <a:rPr lang="en-GB" sz="1200" u="none" strike="noStrike" dirty="0">
                    <a:solidFill>
                      <a:srgbClr val="1A1A1A"/>
                    </a:solidFill>
                    <a:latin typeface="Calibri" panose="020F0502020204030204" pitchFamily="34" charset="0"/>
                    <a:cs typeface="Calibri" panose="020F0502020204030204" pitchFamily="34" charset="0"/>
                    <a:sym typeface="Arial"/>
                  </a:rPr>
                  <a:t> </a:t>
                </a:r>
                <a:r>
                  <a:rPr lang="en-GB" sz="1200" b="0" i="0" u="none" strike="noStrike">
                    <a:solidFill>
                      <a:srgbClr val="1A1A1A"/>
                    </a:solidFill>
                    <a:latin typeface="Cambria Math" panose="02040503050406030204" pitchFamily="18" charset="0"/>
                    <a:cs typeface="Calibri" panose="020F0502020204030204" pitchFamily="34" charset="0"/>
                    <a:sym typeface="Arial"/>
                  </a:rPr>
                  <a:t>5/6</a:t>
                </a:r>
                <a:r>
                  <a:rPr lang="en-GB" dirty="0"/>
                  <a:t> and </a:t>
                </a:r>
                <a:r>
                  <a:rPr lang="en-GB" b="0" i="0">
                    <a:latin typeface="Cambria Math" panose="02040503050406030204" pitchFamily="18" charset="0"/>
                  </a:rPr>
                  <a:t>1/6</a:t>
                </a:r>
                <a:r>
                  <a:rPr lang="en-GB" dirty="0"/>
                  <a:t> ),</a:t>
                </a:r>
                <a:br>
                  <a:rPr lang="en-GB" i="1" dirty="0"/>
                </a:br>
                <a:r>
                  <a:rPr lang="en-GB" b="1" i="0" dirty="0"/>
                  <a:t>Ask: </a:t>
                </a:r>
                <a:r>
                  <a:rPr lang="en-GB" i="1" dirty="0"/>
                  <a:t>How many whole pizzas can you make? </a:t>
                </a:r>
                <a:r>
                  <a:rPr lang="en-GB" i="0" dirty="0"/>
                  <a:t>(3) </a:t>
                </a:r>
                <a:br>
                  <a:rPr lang="en-GB" i="1" dirty="0"/>
                </a:br>
                <a:r>
                  <a:rPr lang="en-GB" b="1" dirty="0"/>
                  <a:t>Look and listen for children who: </a:t>
                </a:r>
              </a:p>
              <a:p>
                <a:pPr marL="171450" lvl="0" indent="-171450" algn="l" rtl="0">
                  <a:spcBef>
                    <a:spcPts val="0"/>
                  </a:spcBef>
                  <a:spcAft>
                    <a:spcPts val="0"/>
                  </a:spcAft>
                  <a:buFont typeface="Arial" panose="020B0604020202020204" pitchFamily="34" charset="0"/>
                  <a:buChar char="•"/>
                </a:pPr>
                <a:r>
                  <a:rPr lang="en-GB" dirty="0"/>
                  <a:t>recognise that the pizza slices with the common denominator combine to make a whole.</a:t>
                </a:r>
              </a:p>
              <a:p>
                <a:pPr marL="171450" lvl="0" indent="-171450" algn="l" rtl="0">
                  <a:spcBef>
                    <a:spcPts val="0"/>
                  </a:spcBef>
                  <a:spcAft>
                    <a:spcPts val="0"/>
                  </a:spcAft>
                  <a:buFont typeface="Arial" panose="020B0604020202020204" pitchFamily="34" charset="0"/>
                  <a:buChar char="•"/>
                </a:pPr>
                <a:r>
                  <a:rPr lang="en-GB" dirty="0"/>
                  <a:t>recognise that the two numerators add up to the same value as the denominator.</a:t>
                </a:r>
              </a:p>
              <a:p>
                <a:pPr marL="0" lvl="0" indent="0" algn="l" rtl="0">
                  <a:spcBef>
                    <a:spcPts val="0"/>
                  </a:spcBef>
                  <a:spcAft>
                    <a:spcPts val="0"/>
                  </a:spcAft>
                  <a:buFont typeface="Arial" panose="020B0604020202020204" pitchFamily="34" charset="0"/>
                  <a:buNone/>
                </a:pPr>
                <a:r>
                  <a:rPr lang="en-GB" dirty="0"/>
                  <a:t>During class feedback, ask children to share their fraction pairs and to explain the reasons why they chose each pair.</a:t>
                </a:r>
              </a:p>
              <a:p>
                <a:pPr marL="0" lvl="0" indent="0" algn="l" rtl="0">
                  <a:spcBef>
                    <a:spcPts val="0"/>
                  </a:spcBef>
                  <a:spcAft>
                    <a:spcPts val="0"/>
                  </a:spcAft>
                  <a:buFont typeface="Arial" panose="020B0604020202020204" pitchFamily="34" charset="0"/>
                  <a:buNone/>
                </a:pPr>
                <a:r>
                  <a:rPr lang="en-GB" dirty="0"/>
                  <a:t>Draw out the need for the denominators to be the same and for the numerators to add up to the value of the denominator.</a:t>
                </a:r>
              </a:p>
              <a:p>
                <a:pPr marL="0" lvl="0" indent="0" algn="l" rtl="0">
                  <a:spcBef>
                    <a:spcPts val="0"/>
                  </a:spcBef>
                  <a:spcAft>
                    <a:spcPts val="0"/>
                  </a:spcAft>
                  <a:buFont typeface="Arial" panose="020B0604020202020204" pitchFamily="34" charset="0"/>
                  <a:buNone/>
                </a:pPr>
                <a:r>
                  <a:rPr lang="en-US" b="1" dirty="0"/>
                  <a:t>Ways to adapt: </a:t>
                </a:r>
              </a:p>
              <a:p>
                <a:pPr marL="171450" lvl="0" indent="-171450" algn="l" rtl="0">
                  <a:spcBef>
                    <a:spcPts val="0"/>
                  </a:spcBef>
                  <a:spcAft>
                    <a:spcPts val="0"/>
                  </a:spcAft>
                  <a:buFont typeface="Arial" panose="020B0604020202020204" pitchFamily="34" charset="0"/>
                  <a:buChar char="•"/>
                </a:pPr>
                <a:r>
                  <a:rPr lang="en-GB" b="0" dirty="0"/>
                  <a:t>Remove some or all of the pizza images and just use the fractions</a:t>
                </a:r>
              </a:p>
              <a:p>
                <a:pPr marL="171450" lvl="0" indent="-171450" algn="l" rtl="0">
                  <a:spcBef>
                    <a:spcPts val="0"/>
                  </a:spcBef>
                  <a:spcAft>
                    <a:spcPts val="0"/>
                  </a:spcAft>
                  <a:buFont typeface="Arial" panose="020B0604020202020204" pitchFamily="34" charset="0"/>
                  <a:buChar char="•"/>
                </a:pPr>
                <a:r>
                  <a:rPr lang="en-GB" b="0" dirty="0"/>
                  <a:t>Remove some of the fractions and ask children in pairs to identify what the missing fractions are either before or after they have combined their pizzas together.</a:t>
                </a:r>
              </a:p>
              <a:p>
                <a:pPr marL="171450" lvl="0" indent="-171450" algn="l" rtl="0">
                  <a:spcBef>
                    <a:spcPts val="0"/>
                  </a:spcBef>
                  <a:spcAft>
                    <a:spcPts val="0"/>
                  </a:spcAft>
                  <a:buFont typeface="Arial" panose="020B0604020202020204" pitchFamily="34" charset="0"/>
                  <a:buChar char="•"/>
                </a:pPr>
                <a:endParaRPr lang="en-GB" b="0" dirty="0"/>
              </a:p>
              <a:p>
                <a:endParaRPr lang="en-GB" dirty="0"/>
              </a:p>
            </p:txBody>
          </p:sp>
        </mc:Fallback>
      </mc:AlternateContent>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5663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noProof="0" dirty="0">
                <a:solidFill>
                  <a:schemeClr val="tx1"/>
                </a:solidFill>
                <a:ea typeface="Arial"/>
                <a:sym typeface="Arial"/>
              </a:rPr>
              <a:t>Switch on notes</a:t>
            </a:r>
          </a:p>
          <a:p>
            <a:pPr marL="0" lvl="0" indent="0" algn="l" rtl="0">
              <a:spcBef>
                <a:spcPts val="0"/>
              </a:spcBef>
              <a:spcAft>
                <a:spcPts val="0"/>
              </a:spcAft>
              <a:buNone/>
            </a:pPr>
            <a:r>
              <a:rPr lang="en-GB" b="0" noProof="0" dirty="0">
                <a:solidFill>
                  <a:schemeClr val="tx1"/>
                </a:solidFill>
              </a:rPr>
              <a:t>Resources: Numicon pieces, Numicon pegs, number rods</a:t>
            </a:r>
          </a:p>
          <a:p>
            <a:pPr marL="0" lvl="0" indent="0" algn="l" rtl="0">
              <a:spcBef>
                <a:spcPts val="0"/>
              </a:spcBef>
              <a:spcAft>
                <a:spcPts val="0"/>
              </a:spcAft>
              <a:buNone/>
            </a:pPr>
            <a:r>
              <a:rPr lang="en-GB" b="0" noProof="0" dirty="0">
                <a:solidFill>
                  <a:schemeClr val="tx1"/>
                </a:solidFill>
              </a:rPr>
              <a:t>Oracy groupings: Pairs</a:t>
            </a:r>
            <a:endParaRPr lang="en-GB" b="1" noProof="0" dirty="0">
              <a:solidFill>
                <a:schemeClr val="tx1"/>
              </a:solidFill>
            </a:endParaRP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Set the scene: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The pizza was cut into 10 equal slices. 3 friends ate all of the pizza between them. </a:t>
            </a:r>
          </a:p>
          <a:p>
            <a:pPr marL="0" lvl="0" indent="0" algn="l" rtl="0">
              <a:spcBef>
                <a:spcPts val="0"/>
              </a:spcBef>
              <a:spcAft>
                <a:spcPts val="0"/>
              </a:spcAft>
              <a:buNone/>
            </a:pP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Ask children to read each of the speech bubbles on the slide. </a:t>
            </a:r>
          </a:p>
          <a:p>
            <a:pPr marL="0" lvl="0" indent="0" algn="l" rtl="0">
              <a:spcBef>
                <a:spcPts val="0"/>
              </a:spcBef>
              <a:spcAft>
                <a:spcPts val="0"/>
              </a:spcAft>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Ask them to work in pairs to represent the problem using their choice of manipulatives (either number rods or Numicon pieces and pegs).</a:t>
            </a: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cs typeface="Calibri" panose="020F0502020204030204" pitchFamily="34" charset="0"/>
                <a:sym typeface="Arial"/>
              </a:rPr>
              <a:t>Ask: </a:t>
            </a:r>
            <a:r>
              <a:rPr lang="en-GB" sz="1200" b="0" i="1" u="none" strike="noStrike" noProof="0" dirty="0">
                <a:solidFill>
                  <a:schemeClr val="tx1"/>
                </a:solidFill>
                <a:latin typeface="Calibri" panose="020F0502020204030204" pitchFamily="34" charset="0"/>
                <a:cs typeface="Calibri" panose="020F0502020204030204" pitchFamily="34" charset="0"/>
                <a:sym typeface="Arial"/>
              </a:rPr>
              <a:t>Do you think there could be more than one solution? </a:t>
            </a:r>
            <a:endParaRPr lang="en-GB" sz="1200" u="none" strike="noStrike" noProof="0" dirty="0">
              <a:solidFill>
                <a:schemeClr val="tx1"/>
              </a:solidFill>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GB" sz="1200" u="none" strike="noStrike" noProof="0" dirty="0">
                <a:solidFill>
                  <a:schemeClr val="tx1"/>
                </a:solidFill>
                <a:latin typeface="Calibri" panose="020F0502020204030204" pitchFamily="34" charset="0"/>
                <a:cs typeface="Calibri" panose="020F0502020204030204" pitchFamily="34" charset="0"/>
                <a:sym typeface="Arial"/>
              </a:rPr>
              <a:t>Give children time to explore this with their partner, before taking feedback and asking pairs to demonstrate their solutions using their chosen manipulatives.</a:t>
            </a: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cs typeface="Calibri" panose="020F0502020204030204" pitchFamily="34" charset="0"/>
                <a:sym typeface="Arial"/>
              </a:rPr>
              <a:t>Look and listen for children who:</a:t>
            </a:r>
          </a:p>
          <a:p>
            <a:pPr marL="171450" lvl="0" indent="-171450" algn="l" rtl="0">
              <a:spcBef>
                <a:spcPts val="0"/>
              </a:spcBef>
              <a:spcAft>
                <a:spcPts val="0"/>
              </a:spcAft>
              <a:buFont typeface="Arial" panose="020B0604020202020204" pitchFamily="34" charset="0"/>
              <a:buChar cha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suggest more than one possible solution, e</a:t>
            </a:r>
            <a:r>
              <a:rPr lang="en-GB" sz="1200" u="none" strike="noStrike" noProof="0" dirty="0">
                <a:solidFill>
                  <a:schemeClr val="tx1"/>
                </a:solidFill>
                <a:latin typeface="Calibri" panose="020F0502020204030204" pitchFamily="34" charset="0"/>
                <a:cs typeface="Calibri" panose="020F0502020204030204" pitchFamily="34" charset="0"/>
                <a:sym typeface="Arial"/>
              </a:rPr>
              <a:t>.g. Molly could have 3 slices, Ravi could have 5 slices, Tia could have 2 slices; or Molly could have 2 slices, Ravi could have 7 slices, Tia could have 1 slice.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u="none" strike="noStrike" noProof="0" dirty="0">
                <a:solidFill>
                  <a:schemeClr val="tx1"/>
                </a:solidFill>
                <a:latin typeface="Calibri" panose="020F0502020204030204" pitchFamily="34" charset="0"/>
                <a:cs typeface="Calibri" panose="020F0502020204030204" pitchFamily="34" charset="0"/>
                <a:sym typeface="Arial"/>
              </a:rPr>
              <a:t>Watch out for children who: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cannot represent the slices of pizza using their apparatus (particularly using the Numicon 10-piece to represent the whole pizza).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24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(1)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Before the lesson: </a:t>
                </a:r>
                <a:r>
                  <a:rPr lang="en-GB"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the video showing how to model this first 'I do' phase and use it to help prepare for your own modelling. It is beneficial that this is done live by you with the children.</a:t>
                </a:r>
                <a:r>
                  <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 number rods (optional), visualiser (optional), Numicon IWB Software (optional)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Numicon IWB Software. If possible, we recommend using manipulatives.  </a:t>
                </a:r>
                <a:endParaRPr lang="en-GB" sz="12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We are going to continue thinking about the problem from the ‘Switch on’ task. Remember: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all three children ate a different amount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Ravi ate more than Molly or Tia</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ate 1 slice less than Molly. </a:t>
                </a:r>
              </a:p>
              <a:p>
                <a:pPr marL="0" marR="0" lvl="0" indent="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Take a Numicon 10-piece and tell children that this represents the whole pizza split into 10 equal parts.</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Model one solution to the problem using Numicon pieces and pegs.</a:t>
                </a:r>
              </a:p>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if Ravi ate 5 slices of pizza? I know he ate the most.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So what if Molly ate 3 slices of pizza?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Tia ate 1 slice less than Molly, so Tia has eaten 2 slices of the pizza.</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Ø"/>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model on the slide if needed.</a:t>
                </a:r>
                <a:endPar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Explain</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fraction eaten by each child, alongside modelling writing these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 a sum of three fractions.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Ravi ate 5 slices</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out of 10 slices of pizza. Ravi ate five-tenths of the pizza. </a:t>
                </a:r>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5</m:t>
                        </m:r>
                      </m:num>
                      <m:den>
                        <m:r>
                          <a:rPr lang="en-GB" b="0" i="1" baseline="0" noProof="0" smtClean="0">
                            <a:solidFill>
                              <a:schemeClr val="tx1"/>
                            </a:solidFill>
                            <a:latin typeface="Cambria Math" panose="02040503050406030204" pitchFamily="18" charset="0"/>
                          </a:rPr>
                          <m:t>10</m:t>
                        </m:r>
                      </m:den>
                    </m:f>
                  </m:oMath>
                </a14:m>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Molly ate 3 slices out of the 10 slices. Molly ate three-tenths of the pizza. </a:t>
                </a:r>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3</m:t>
                        </m:r>
                      </m:num>
                      <m:den>
                        <m:r>
                          <a:rPr lang="en-GB" b="0" i="1" baseline="0" noProof="0" smtClean="0">
                            <a:solidFill>
                              <a:schemeClr val="tx1"/>
                            </a:solidFill>
                            <a:latin typeface="Cambria Math" panose="02040503050406030204" pitchFamily="18" charset="0"/>
                          </a:rPr>
                          <m:t>10</m:t>
                        </m:r>
                      </m:den>
                    </m:f>
                  </m:oMath>
                </a14:m>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ate the least. She ate 2 slices out of the 10 slices of pizza. </a:t>
                </a:r>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2</m:t>
                        </m:r>
                      </m:num>
                      <m:den>
                        <m:r>
                          <a:rPr lang="en-GB" b="0" i="1" baseline="0" noProof="0" smtClean="0">
                            <a:solidFill>
                              <a:schemeClr val="tx1"/>
                            </a:solidFill>
                            <a:latin typeface="Cambria Math" panose="02040503050406030204" pitchFamily="18" charset="0"/>
                          </a:rPr>
                          <m:t>10</m:t>
                        </m:r>
                      </m:den>
                    </m:f>
                  </m:oMath>
                </a14:m>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5</m:t>
                        </m:r>
                      </m:num>
                      <m:den>
                        <m:r>
                          <a:rPr lang="en-GB" b="0" i="1" baseline="0" noProof="0" smtClean="0">
                            <a:solidFill>
                              <a:schemeClr val="tx1"/>
                            </a:solidFill>
                            <a:latin typeface="Cambria Math" panose="02040503050406030204" pitchFamily="18" charset="0"/>
                          </a:rPr>
                          <m:t>10</m:t>
                        </m:r>
                      </m:den>
                    </m:f>
                  </m:oMath>
                </a14:m>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add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3</m:t>
                        </m:r>
                      </m:num>
                      <m:den>
                        <m:r>
                          <a:rPr lang="en-GB" b="0" i="1" baseline="0" noProof="0" smtClean="0">
                            <a:solidFill>
                              <a:schemeClr val="tx1"/>
                            </a:solidFill>
                            <a:latin typeface="Cambria Math" panose="02040503050406030204" pitchFamily="18" charset="0"/>
                          </a:rPr>
                          <m:t>10</m:t>
                        </m:r>
                      </m:den>
                    </m:f>
                  </m:oMath>
                </a14:m>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add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2</m:t>
                        </m:r>
                      </m:num>
                      <m:den>
                        <m:r>
                          <a:rPr lang="en-GB" b="0" i="1" baseline="0" noProof="0" smtClean="0">
                            <a:solidFill>
                              <a:schemeClr val="tx1"/>
                            </a:solidFill>
                            <a:latin typeface="Cambria Math" panose="02040503050406030204" pitchFamily="18" charset="0"/>
                          </a:rPr>
                          <m:t>10</m:t>
                        </m:r>
                      </m:den>
                    </m:f>
                  </m:oMath>
                </a14:m>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(Write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How many tenths is that in total? 5 add 3 add 2 equals 10. </a:t>
                </a:r>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10</m:t>
                        </m:r>
                      </m:num>
                      <m:den>
                        <m:r>
                          <a:rPr lang="en-GB" b="0" i="1" baseline="0" noProof="0" smtClean="0">
                            <a:solidFill>
                              <a:schemeClr val="tx1"/>
                            </a:solidFill>
                            <a:latin typeface="Cambria Math" panose="02040503050406030204" pitchFamily="18" charset="0"/>
                          </a:rPr>
                          <m:t>10</m:t>
                        </m:r>
                      </m:den>
                    </m:f>
                  </m:oMath>
                </a14:m>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Ten-tenths of the pizza. </a:t>
                </a:r>
              </a:p>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do I notice? </a:t>
                </a:r>
              </a:p>
              <a:p>
                <a:pPr marL="0" marR="0" lvl="0" indent="0" algn="l" rtl="0">
                  <a:lnSpc>
                    <a:spcPct val="100000"/>
                  </a:lnSpc>
                  <a:spcBef>
                    <a:spcPts val="0"/>
                  </a:spcBef>
                  <a:spcAft>
                    <a:spcPts val="0"/>
                  </a:spcAft>
                  <a:buClr>
                    <a:schemeClr val="dk1"/>
                  </a:buClr>
                  <a:buSzPts val="1200"/>
                  <a:buFont typeface="Calibri"/>
                  <a:buNone/>
                </a:pPr>
                <a:r>
                  <a:rPr lang="en-GB"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the three friends ate all of the pizza. I know that ten-tenths is the same as 1 whole.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Ø"/>
                  <a:tabLst/>
                  <a:defRP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adding sentence on the slide if needed. </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could also choose to model the solution using number rods (an orange rod to represent the whole, then aligned above that: a yellow rod to represent Ravi’s 5 slices, a light green rod to represent Molly’s 3 slices and a red rod to represent Tia’s 2 slices).  </a:t>
                </a:r>
              </a:p>
              <a:p>
                <a:pPr marL="0" marR="0" lvl="0" indent="0" algn="l" rtl="0">
                  <a:lnSpc>
                    <a:spcPct val="100000"/>
                  </a:lnSpc>
                  <a:spcBef>
                    <a:spcPts val="0"/>
                  </a:spcBef>
                  <a:spcAft>
                    <a:spcPts val="0"/>
                  </a:spcAft>
                  <a:buClr>
                    <a:schemeClr val="dk1"/>
                  </a:buClr>
                  <a:buSzPts val="1200"/>
                  <a:buFont typeface="Calibri"/>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may choose to model a different solution in the same way before moving on (e.g. </a:t>
                </a:r>
                <a:r>
                  <a:rPr lang="en-GB" sz="120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Ravi 7 slices, Molly 2 slices, Tia 1 slice).</a:t>
                </a:r>
              </a:p>
            </p:txBody>
          </p:sp>
        </mc:Choice>
        <mc:Fallback xmlns="">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Teach: I do (1) notes</a:t>
                </a:r>
                <a:endParaRPr lang="en-GB" dirty="0"/>
              </a:p>
              <a:p>
                <a:pPr marL="0" indent="0" algn="l" rtl="0" fontAlgn="base"/>
                <a:r>
                  <a:rPr lang="en-GB" b="1" i="0" u="none" strike="noStrike" dirty="0">
                    <a:solidFill>
                      <a:srgbClr val="000000"/>
                    </a:solidFill>
                    <a:effectLst/>
                    <a:latin typeface="Calibri" panose="020F0502020204030204" pitchFamily="34" charset="0"/>
                  </a:rPr>
                  <a:t>Before the lesson: </a:t>
                </a:r>
                <a:r>
                  <a:rPr lang="en-GB" b="0" i="0" u="none" strike="noStrike" dirty="0">
                    <a:solidFill>
                      <a:srgbClr val="000000"/>
                    </a:solidFill>
                    <a:effectLst/>
                    <a:latin typeface="Calibri" panose="020F0502020204030204" pitchFamily="34" charset="0"/>
                  </a:rPr>
                  <a:t>Watch the video showing how to model this first 'I do' phase and use it to help prepare for your own modelling. It is crucial that this is done live by you with the children.</a:t>
                </a:r>
                <a:r>
                  <a:rPr lang="en-US" b="0" i="0" dirty="0">
                    <a:solidFill>
                      <a:srgbClr val="80808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dirty="0"/>
                  <a:t>Resources: Numicon pieces, Numicon pegs, number rods (optional), visualiser (optional), Numicon IWB Software (optional)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Numicon IWB Software. If possible, we recommend using manipulatives.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Set the scene: </a:t>
                </a:r>
                <a:r>
                  <a:rPr lang="en-GB" i="1" dirty="0"/>
                  <a:t>We are going to continue thinking about the problem from the Switch on task. Remember: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all three children ate a different amount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Ravi ate more than Molly or Tia</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Tia ate 1 slice less than Molly. </a:t>
                </a:r>
              </a:p>
              <a:p>
                <a:pPr marL="0" marR="0" lvl="0" indent="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None/>
                  <a:tabLst/>
                  <a:defRPr/>
                </a:pPr>
                <a:r>
                  <a:rPr lang="en-GB" dirty="0"/>
                  <a:t>Take a Numicon 10-piece and tell children that this represents the whole pizza split into 10 equal parts.</a:t>
                </a:r>
              </a:p>
              <a:p>
                <a:pPr marL="0" marR="0" lvl="0" indent="0" algn="l" rtl="0">
                  <a:lnSpc>
                    <a:spcPct val="100000"/>
                  </a:lnSpc>
                  <a:spcBef>
                    <a:spcPts val="0"/>
                  </a:spcBef>
                  <a:spcAft>
                    <a:spcPts val="0"/>
                  </a:spcAft>
                  <a:buClr>
                    <a:schemeClr val="dk1"/>
                  </a:buClr>
                  <a:buSzPts val="1200"/>
                  <a:buFont typeface="Wingdings" panose="05000000000000000000" pitchFamily="2" charset="2"/>
                  <a:buNone/>
                </a:pPr>
                <a:r>
                  <a:rPr lang="en-GB" dirty="0"/>
                  <a:t>Model one solution to the problem using Numicon pieces and pegs.</a:t>
                </a:r>
              </a:p>
              <a:p>
                <a:pPr marL="0" marR="0" lvl="0" indent="0" algn="l" rtl="0">
                  <a:lnSpc>
                    <a:spcPct val="100000"/>
                  </a:lnSpc>
                  <a:spcBef>
                    <a:spcPts val="0"/>
                  </a:spcBef>
                  <a:spcAft>
                    <a:spcPts val="0"/>
                  </a:spcAft>
                  <a:buClr>
                    <a:schemeClr val="dk1"/>
                  </a:buClr>
                  <a:buSzPts val="1200"/>
                  <a:buFont typeface="Calibri"/>
                  <a:buNone/>
                </a:pPr>
                <a:r>
                  <a:rPr lang="en-GB" b="1" dirty="0"/>
                  <a:t>Say: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What if Ravi ate 5 slices of pizza? I know he ate the most.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So what if Molly ate 3 slices of pizza?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i="1" dirty="0"/>
                  <a:t>I know that Tia ate 1 slice less than Molly, so Tia has eaten 2 slices of the pizza.</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Ø"/>
                  <a:tabLst/>
                  <a:defRPr/>
                </a:pPr>
                <a:r>
                  <a:rPr lang="en-GB" dirty="0"/>
                  <a:t>Click to reveal the model on the slide if needed.</a:t>
                </a:r>
                <a:endParaRPr lang="en-GB"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Explain</a:t>
                </a:r>
                <a:r>
                  <a:rPr lang="en-GB" baseline="0" dirty="0"/>
                  <a:t> the fraction eaten by each child, alongside modelling writing these </a:t>
                </a:r>
                <a:r>
                  <a:rPr lang="en-GB" dirty="0"/>
                  <a:t>as a sum of three fractions.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dirty="0"/>
                  <a:t>Ravi ate 5 slices</a:t>
                </a:r>
                <a:r>
                  <a:rPr lang="en-GB" i="1" baseline="0" dirty="0"/>
                  <a:t> out of 10 slices of pizza. Ravi ate five-tenths of the pizza. </a:t>
                </a:r>
                <a:r>
                  <a:rPr lang="en-GB" i="0" baseline="0" dirty="0"/>
                  <a:t>(Write </a:t>
                </a:r>
                <a:r>
                  <a:rPr lang="en-US" b="0" i="0" baseline="0">
                    <a:latin typeface="Cambria Math" panose="02040503050406030204" pitchFamily="18" charset="0"/>
                  </a:rPr>
                  <a:t>5/10</a:t>
                </a:r>
                <a:r>
                  <a:rPr lang="en-GB" i="0" baseline="0" dirty="0"/>
                  <a:t>)</a:t>
                </a:r>
                <a:endParaRPr lang="en-GB" i="1" baseline="0"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dirty="0"/>
                  <a:t>Molly ate 3 slices out of the 10 slices. Molly ate three-tenths of the pizza. </a:t>
                </a:r>
                <a:r>
                  <a:rPr lang="en-GB" i="0" baseline="0" dirty="0"/>
                  <a:t>(Write + </a:t>
                </a:r>
                <a:r>
                  <a:rPr lang="en-US" b="0" i="0" baseline="0">
                    <a:latin typeface="Cambria Math" panose="02040503050406030204" pitchFamily="18" charset="0"/>
                  </a:rPr>
                  <a:t>3/10</a:t>
                </a:r>
                <a:r>
                  <a:rPr lang="en-GB" i="0" baseline="0" dirty="0"/>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dirty="0"/>
                  <a:t>Tia ate the least. She ate 2 slices out of the 10 slices of pizza. </a:t>
                </a:r>
                <a:r>
                  <a:rPr lang="en-GB" i="0" baseline="0" dirty="0"/>
                  <a:t>(Write + </a:t>
                </a:r>
                <a:r>
                  <a:rPr lang="en-US" b="0" i="0" baseline="0">
                    <a:latin typeface="Cambria Math" panose="02040503050406030204" pitchFamily="18" charset="0"/>
                  </a:rPr>
                  <a:t>2/10</a:t>
                </a:r>
                <a:r>
                  <a:rPr lang="en-GB" i="0" baseline="0" dirty="0"/>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b="0" i="0" baseline="0">
                    <a:latin typeface="Cambria Math" panose="02040503050406030204" pitchFamily="18" charset="0"/>
                  </a:rPr>
                  <a:t>5/10</a:t>
                </a:r>
                <a:r>
                  <a:rPr lang="en-GB" i="1" baseline="0" dirty="0"/>
                  <a:t> add </a:t>
                </a:r>
                <a:r>
                  <a:rPr lang="en-US" b="0" i="0" baseline="0">
                    <a:latin typeface="Cambria Math" panose="02040503050406030204" pitchFamily="18" charset="0"/>
                  </a:rPr>
                  <a:t>3/10</a:t>
                </a:r>
                <a:r>
                  <a:rPr lang="en-GB" i="1" baseline="0" dirty="0"/>
                  <a:t> add </a:t>
                </a:r>
                <a:r>
                  <a:rPr lang="en-US" b="0" i="0" baseline="0">
                    <a:latin typeface="Cambria Math" panose="02040503050406030204" pitchFamily="18" charset="0"/>
                  </a:rPr>
                  <a:t>2/10</a:t>
                </a:r>
                <a:r>
                  <a:rPr lang="en-GB" i="0" baseline="0" dirty="0"/>
                  <a:t> (Write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i="1" baseline="0" dirty="0"/>
                  <a:t>How many tenths is that in total? 5 add 3 add 2 equals 10. </a:t>
                </a:r>
                <a:r>
                  <a:rPr lang="en-GB" i="0" baseline="0" dirty="0"/>
                  <a:t>(Write </a:t>
                </a:r>
                <a:r>
                  <a:rPr lang="en-US" b="0" i="0" baseline="0" dirty="0">
                    <a:latin typeface="Cambria Math" panose="02040503050406030204" pitchFamily="18" charset="0"/>
                  </a:rPr>
                  <a:t>10/10</a:t>
                </a:r>
                <a:r>
                  <a:rPr lang="en-GB" i="0" baseline="0" dirty="0"/>
                  <a:t>). </a:t>
                </a:r>
                <a:r>
                  <a:rPr lang="en-GB" i="1" baseline="0" dirty="0"/>
                  <a:t>Ten-tenths of the pizza. </a:t>
                </a:r>
              </a:p>
              <a:p>
                <a:pPr marL="0" marR="0" lvl="0" indent="0" algn="l" rtl="0">
                  <a:lnSpc>
                    <a:spcPct val="100000"/>
                  </a:lnSpc>
                  <a:spcBef>
                    <a:spcPts val="0"/>
                  </a:spcBef>
                  <a:spcAft>
                    <a:spcPts val="0"/>
                  </a:spcAft>
                  <a:buClr>
                    <a:schemeClr val="dk1"/>
                  </a:buClr>
                  <a:buSzPts val="1200"/>
                  <a:buFont typeface="Calibri"/>
                  <a:buNone/>
                </a:pPr>
                <a:r>
                  <a:rPr lang="en-GB" b="1" dirty="0"/>
                  <a:t>Ask: </a:t>
                </a:r>
                <a:r>
                  <a:rPr lang="en-GB" i="1" dirty="0"/>
                  <a:t>What do I notice? </a:t>
                </a:r>
              </a:p>
              <a:p>
                <a:pPr marL="0" marR="0" lvl="0" indent="0" algn="l" rtl="0">
                  <a:lnSpc>
                    <a:spcPct val="100000"/>
                  </a:lnSpc>
                  <a:spcBef>
                    <a:spcPts val="0"/>
                  </a:spcBef>
                  <a:spcAft>
                    <a:spcPts val="0"/>
                  </a:spcAft>
                  <a:buClr>
                    <a:schemeClr val="dk1"/>
                  </a:buClr>
                  <a:buSzPts val="1200"/>
                  <a:buFont typeface="Calibri"/>
                  <a:buNone/>
                </a:pPr>
                <a:r>
                  <a:rPr lang="en-GB" b="1" i="0" dirty="0"/>
                  <a:t>Say: </a:t>
                </a:r>
                <a:r>
                  <a:rPr lang="en-GB" i="1" dirty="0"/>
                  <a:t>I can see that the three friends ate all of the pizza. I know that ten-tenths is the same as 1 whole. </a:t>
                </a:r>
              </a:p>
              <a:p>
                <a:pPr marL="0" marR="0" lvl="0" indent="0" algn="l" rtl="0">
                  <a:lnSpc>
                    <a:spcPct val="100000"/>
                  </a:lnSpc>
                  <a:spcBef>
                    <a:spcPts val="0"/>
                  </a:spcBef>
                  <a:spcAft>
                    <a:spcPts val="0"/>
                  </a:spcAft>
                  <a:buClr>
                    <a:schemeClr val="dk1"/>
                  </a:buClr>
                  <a:buSzPts val="1200"/>
                  <a:buFont typeface="Calibri"/>
                  <a:buNone/>
                </a:pPr>
                <a:r>
                  <a:rPr lang="en-GB" dirty="0"/>
                  <a:t>You could also choose to model the solution using number rods (an orange rod to represent the whole, then aligned above that: a yellow rod to represent Ravi’s 5 slices, a light green rod to represent Molly’s 3 slices and a red rod to represent Tia’s 2 slices).  </a:t>
                </a:r>
              </a:p>
              <a:p>
                <a:pPr marL="0" marR="0" lvl="0" indent="0" algn="l" rtl="0">
                  <a:lnSpc>
                    <a:spcPct val="100000"/>
                  </a:lnSpc>
                  <a:spcBef>
                    <a:spcPts val="0"/>
                  </a:spcBef>
                  <a:spcAft>
                    <a:spcPts val="0"/>
                  </a:spcAft>
                  <a:buClr>
                    <a:schemeClr val="dk1"/>
                  </a:buClr>
                  <a:buSzPts val="1200"/>
                  <a:buFont typeface="Calibri"/>
                  <a:buNone/>
                </a:pPr>
                <a:r>
                  <a:rPr lang="en-GB" dirty="0"/>
                  <a:t>You may choose to model a different solution in the same way before moving on (e.g. </a:t>
                </a:r>
                <a:r>
                  <a:rPr lang="en-GB" sz="1200" u="none" strike="noStrike" dirty="0">
                    <a:solidFill>
                      <a:srgbClr val="1A1A1A"/>
                    </a:solidFill>
                    <a:latin typeface="Calibri" panose="020F0502020204030204" pitchFamily="34" charset="0"/>
                    <a:cs typeface="Calibri" panose="020F0502020204030204" pitchFamily="34" charset="0"/>
                    <a:sym typeface="Arial"/>
                  </a:rPr>
                  <a:t>Ravi 7 slices, Molly 2 slices, Tia 1 slice).</a:t>
                </a:r>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85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C3E182A-0F2A-A201-237F-3CE797ED3F5F}"/>
              </a:ext>
            </a:extLst>
          </p:cNvPr>
          <p:cNvSpPr>
            <a:spLocks noGrp="1"/>
          </p:cNvSpPr>
          <p:nvPr>
            <p:ph type="title"/>
          </p:nvPr>
        </p:nvSpPr>
        <p:spPr>
          <a:xfrm>
            <a:off x="9452400" y="6321600"/>
            <a:ext cx="2739600" cy="536400"/>
          </a:xfrm>
          <a:prstGeom prst="rect">
            <a:avLst/>
          </a:prstGeom>
        </p:spPr>
        <p:txBody>
          <a:bodyPr lIns="0" tIns="0" rIns="270000" anchor="ctr"/>
          <a:lstStyle>
            <a:lvl1pPr algn="r">
              <a:defRPr sz="1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6330560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5040000" cy="4823057"/>
          </a:xfrm>
          <a:prstGeom prst="rect">
            <a:avLst/>
          </a:prstGeom>
        </p:spPr>
        <p:txBody>
          <a:bodyPr/>
          <a:lstStyle/>
          <a:p>
            <a:endParaRPr lang="en-GB" noProof="0" dirty="0"/>
          </a:p>
        </p:txBody>
      </p:sp>
      <p:sp>
        <p:nvSpPr>
          <p:cNvPr id="2" name="Placeholder text">
            <a:extLst>
              <a:ext uri="{FF2B5EF4-FFF2-40B4-BE49-F238E27FC236}">
                <a16:creationId xmlns:a16="http://schemas.microsoft.com/office/drawing/2014/main" id="{535968F3-3B1A-A64D-2D67-EE295582196D}"/>
              </a:ext>
            </a:extLst>
          </p:cNvPr>
          <p:cNvSpPr>
            <a:spLocks noGrp="1"/>
          </p:cNvSpPr>
          <p:nvPr>
            <p:ph type="body" sz="quarter" idx="18"/>
          </p:nvPr>
        </p:nvSpPr>
        <p:spPr>
          <a:xfrm>
            <a:off x="5664650" y="1783325"/>
            <a:ext cx="3600000" cy="1379178"/>
          </a:xfrm>
          <a:prstGeom prst="rect">
            <a:avLst/>
          </a:prstGeom>
          <a:noFill/>
        </p:spPr>
        <p:txBody>
          <a:bodyPr wrap="square" lIns="180000" tIns="180000" rIns="180000" bIns="18000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13346594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GB" noProof="0" dirty="0"/>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GB" noProof="0" dirty="0"/>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GB" noProof="0" dirty="0"/>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GB" noProof="0" dirty="0"/>
          </a:p>
        </p:txBody>
      </p:sp>
      <p:sp>
        <p:nvSpPr>
          <p:cNvPr id="20" name="Picture Placeholder 5">
            <a:extLst>
              <a:ext uri="{FF2B5EF4-FFF2-40B4-BE49-F238E27FC236}">
                <a16:creationId xmlns:a16="http://schemas.microsoft.com/office/drawing/2014/main" id="{E3F97618-5A4C-73C1-15A7-AB23A13ECB9C}"/>
              </a:ext>
            </a:extLst>
          </p:cNvPr>
          <p:cNvSpPr>
            <a:spLocks noGrp="1"/>
          </p:cNvSpPr>
          <p:nvPr>
            <p:ph type="pic" sz="quarter" idx="25"/>
          </p:nvPr>
        </p:nvSpPr>
        <p:spPr>
          <a:xfrm>
            <a:off x="4944650" y="4242417"/>
            <a:ext cx="4320000" cy="536400"/>
          </a:xfrm>
          <a:prstGeom prst="rect">
            <a:avLst/>
          </a:prstGeom>
        </p:spPr>
        <p:txBody>
          <a:bodyPr/>
          <a:lstStyle/>
          <a:p>
            <a:endParaRPr lang="en-GB" noProof="0" dirty="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74958020"/>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dirty="0"/>
              <a:t>Click to edit Master title style</a:t>
            </a:r>
            <a:endParaRPr lang="en-US" dirty="0"/>
          </a:p>
        </p:txBody>
      </p:sp>
      <p:pic>
        <p:nvPicPr>
          <p:cNvPr id="2050" name="Picture 2" descr="Target with three concentric rings, outer ring is 1 point, the next ring in is 2 points, the central ring is 3 points.">
            <a:extLst>
              <a:ext uri="{FF2B5EF4-FFF2-40B4-BE49-F238E27FC236}">
                <a16:creationId xmlns:a16="http://schemas.microsoft.com/office/drawing/2014/main" id="{0F379BE1-7276-285D-3F1D-FCDE190541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4657" y="1052513"/>
            <a:ext cx="5542687" cy="5542687"/>
          </a:xfrm>
          <a:prstGeom prst="rect">
            <a:avLst/>
          </a:prstGeom>
          <a:noFill/>
          <a:extLst>
            <a:ext uri="{909E8E84-426E-40DD-AFC4-6F175D3DCCD1}">
              <a14:hiddenFill xmlns:a14="http://schemas.microsoft.com/office/drawing/2010/main">
                <a:solidFill>
                  <a:srgbClr val="FFFFFF"/>
                </a:solidFill>
              </a14:hiddenFill>
            </a:ext>
          </a:extLst>
        </p:spPr>
      </p:pic>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3" name="Placeholder text 1">
            <a:extLst>
              <a:ext uri="{FF2B5EF4-FFF2-40B4-BE49-F238E27FC236}">
                <a16:creationId xmlns:a16="http://schemas.microsoft.com/office/drawing/2014/main" id="{CB93B6F2-6A7C-653D-15A2-3F8AA28B8957}"/>
              </a:ext>
            </a:extLst>
          </p:cNvPr>
          <p:cNvSpPr>
            <a:spLocks noGrp="1"/>
          </p:cNvSpPr>
          <p:nvPr>
            <p:ph type="body" sz="quarter" idx="22"/>
          </p:nvPr>
        </p:nvSpPr>
        <p:spPr>
          <a:xfrm>
            <a:off x="7612587"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6" name="Placeholder text 2">
            <a:extLst>
              <a:ext uri="{FF2B5EF4-FFF2-40B4-BE49-F238E27FC236}">
                <a16:creationId xmlns:a16="http://schemas.microsoft.com/office/drawing/2014/main" id="{7EDEB2B6-E7C9-47EE-73FD-C8EF041DF4B9}"/>
              </a:ext>
            </a:extLst>
          </p:cNvPr>
          <p:cNvSpPr>
            <a:spLocks noGrp="1"/>
          </p:cNvSpPr>
          <p:nvPr>
            <p:ph type="body" sz="quarter" idx="23"/>
          </p:nvPr>
        </p:nvSpPr>
        <p:spPr>
          <a:xfrm>
            <a:off x="7612589"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21" name="Placeholder text 2">
            <a:extLst>
              <a:ext uri="{FF2B5EF4-FFF2-40B4-BE49-F238E27FC236}">
                <a16:creationId xmlns:a16="http://schemas.microsoft.com/office/drawing/2014/main" id="{79A96A2C-ADAC-2533-C19A-4D4A20F475F5}"/>
              </a:ext>
            </a:extLst>
          </p:cNvPr>
          <p:cNvSpPr>
            <a:spLocks noGrp="1"/>
          </p:cNvSpPr>
          <p:nvPr>
            <p:ph type="body" sz="quarter" idx="24"/>
          </p:nvPr>
        </p:nvSpPr>
        <p:spPr>
          <a:xfrm>
            <a:off x="7612589"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22" name="Placeholder text 4">
            <a:extLst>
              <a:ext uri="{FF2B5EF4-FFF2-40B4-BE49-F238E27FC236}">
                <a16:creationId xmlns:a16="http://schemas.microsoft.com/office/drawing/2014/main" id="{8947DB42-6809-EC28-BF57-48400643833E}"/>
              </a:ext>
            </a:extLst>
          </p:cNvPr>
          <p:cNvSpPr>
            <a:spLocks noGrp="1"/>
          </p:cNvSpPr>
          <p:nvPr>
            <p:ph type="body" sz="quarter" idx="25"/>
          </p:nvPr>
        </p:nvSpPr>
        <p:spPr>
          <a:xfrm>
            <a:off x="7612589"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23" name="Placeholder text 5">
            <a:extLst>
              <a:ext uri="{FF2B5EF4-FFF2-40B4-BE49-F238E27FC236}">
                <a16:creationId xmlns:a16="http://schemas.microsoft.com/office/drawing/2014/main" id="{23AC5D31-ECC3-27F6-F7E9-EBE97111D412}"/>
              </a:ext>
            </a:extLst>
          </p:cNvPr>
          <p:cNvSpPr>
            <a:spLocks noGrp="1"/>
          </p:cNvSpPr>
          <p:nvPr>
            <p:ph type="body" sz="quarter" idx="26"/>
          </p:nvPr>
        </p:nvSpPr>
        <p:spPr>
          <a:xfrm>
            <a:off x="7612589"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30832" y="260350"/>
            <a:ext cx="1102428" cy="420859"/>
          </a:xfrm>
          <a:prstGeom prst="rect">
            <a:avLst/>
          </a:prstGeom>
          <a:noFill/>
          <a:ln>
            <a:noFill/>
          </a:ln>
        </p:spPr>
      </p:pic>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07715392"/>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5525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446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48744902"/>
      </p:ext>
    </p:extLst>
  </p:cSld>
  <p:clrMapOvr>
    <a:masterClrMapping/>
  </p:clrMapOvr>
  <p:extLst>
    <p:ext uri="{DCECCB84-F9BA-43D5-87BE-67443E8EF086}">
      <p15:sldGuideLst xmlns:p15="http://schemas.microsoft.com/office/powerpoint/2012/main">
        <p15:guide id="2" pos="5269" userDrawn="1">
          <p15:clr>
            <a:srgbClr val="FBAE40"/>
          </p15:clr>
        </p15:guide>
        <p15:guide id="3" pos="54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36316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44962818"/>
      </p:ext>
    </p:extLst>
  </p:cSld>
  <p:clrMapOvr>
    <a:masterClrMapping/>
  </p:clrMapOvr>
  <p:extLst>
    <p:ext uri="{DCECCB84-F9BA-43D5-87BE-67443E8EF086}">
      <p15:sldGuideLst xmlns:p15="http://schemas.microsoft.com/office/powerpoint/2012/main">
        <p15:guide id="1" pos="5269" userDrawn="1">
          <p15:clr>
            <a:srgbClr val="FBAE40"/>
          </p15:clr>
        </p15:guide>
        <p15:guide id="2" pos="54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1778492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99457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177726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A854523C-2783-E214-902E-53D3DDF82014}"/>
              </a:ext>
            </a:extLst>
          </p:cNvPr>
          <p:cNvSpPr>
            <a:spLocks noGrp="1"/>
          </p:cNvSpPr>
          <p:nvPr>
            <p:ph type="body" sz="quarter" idx="11"/>
          </p:nvPr>
        </p:nvSpPr>
        <p:spPr>
          <a:xfrm>
            <a:off x="263523" y="1052513"/>
            <a:ext cx="90360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picture">
            <a:extLst>
              <a:ext uri="{FF2B5EF4-FFF2-40B4-BE49-F238E27FC236}">
                <a16:creationId xmlns:a16="http://schemas.microsoft.com/office/drawing/2014/main" id="{344B1FD1-92A7-484D-28D7-28374E72738C}"/>
              </a:ext>
            </a:extLst>
          </p:cNvPr>
          <p:cNvSpPr>
            <a:spLocks noGrp="1"/>
          </p:cNvSpPr>
          <p:nvPr>
            <p:ph type="pic" sz="quarter" idx="12"/>
          </p:nvPr>
        </p:nvSpPr>
        <p:spPr>
          <a:xfrm>
            <a:off x="267123" y="1615898"/>
            <a:ext cx="9032452" cy="4496623"/>
          </a:xfrm>
          <a:prstGeom prst="rect">
            <a:avLst/>
          </a:prstGeom>
        </p:spPr>
        <p:txBody>
          <a:bodyPr/>
          <a:lstStyle/>
          <a:p>
            <a:endParaRPr lang="en-GB" noProof="0" dirty="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053489"/>
      </p:ext>
    </p:extLst>
  </p:cSld>
  <p:clrMapOvr>
    <a:masterClrMapping/>
  </p:clrMapOvr>
  <p:extLst>
    <p:ext uri="{DCECCB84-F9BA-43D5-87BE-67443E8EF086}">
      <p15:sldGuideLst xmlns:p15="http://schemas.microsoft.com/office/powerpoint/2012/main">
        <p15:guide id="1" pos="6085" userDrawn="1">
          <p15:clr>
            <a:srgbClr val="FBAE40"/>
          </p15:clr>
        </p15:guide>
        <p15:guide id="2" pos="585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dirty="0"/>
          </a:p>
        </p:txBody>
      </p:sp>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913467"/>
            <a:ext cx="3203575" cy="4168213"/>
          </a:xfrm>
          <a:prstGeom prst="rect">
            <a:avLst/>
          </a:prstGeom>
        </p:spPr>
        <p:txBody>
          <a:bodyPr/>
          <a:lstStyle/>
          <a:p>
            <a:endParaRPr lang="en-US"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5" name="Button">
            <a:extLst>
              <a:ext uri="{FF2B5EF4-FFF2-40B4-BE49-F238E27FC236}">
                <a16:creationId xmlns:a16="http://schemas.microsoft.com/office/drawing/2014/main" id="{8735A85F-CB58-30F9-9DC7-6EC7F3F3D130}"/>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8900743"/>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4"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3" name="Button">
            <a:extLst>
              <a:ext uri="{FF2B5EF4-FFF2-40B4-BE49-F238E27FC236}">
                <a16:creationId xmlns:a16="http://schemas.microsoft.com/office/drawing/2014/main" id="{09EDF427-1F86-D19A-9353-E4611CF0411B}"/>
              </a:ext>
            </a:extLst>
          </p:cNvPr>
          <p:cNvSpPr>
            <a:spLocks noGrp="1"/>
          </p:cNvSpPr>
          <p:nvPr>
            <p:ph type="body" sz="quarter" idx="18"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67384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854200"/>
            <a:ext cx="3203575" cy="1944686"/>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4130058"/>
            <a:ext cx="3203575" cy="1944686"/>
          </a:xfrm>
          <a:prstGeom prst="rect">
            <a:avLst/>
          </a:prstGeom>
        </p:spPr>
        <p:txBody>
          <a:bodyPr/>
          <a:lstStyle/>
          <a:p>
            <a:endParaRPr lang="en-US" dirty="0"/>
          </a:p>
        </p:txBody>
      </p:sp>
      <p:sp>
        <p:nvSpPr>
          <p:cNvPr id="4" name="Button">
            <a:extLst>
              <a:ext uri="{FF2B5EF4-FFF2-40B4-BE49-F238E27FC236}">
                <a16:creationId xmlns:a16="http://schemas.microsoft.com/office/drawing/2014/main" id="{6F0F7938-4842-7A10-A156-C5C8B545928D}"/>
              </a:ext>
            </a:extLst>
          </p:cNvPr>
          <p:cNvSpPr>
            <a:spLocks noGrp="1"/>
          </p:cNvSpPr>
          <p:nvPr>
            <p:ph type="body" sz="quarter" idx="16"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166903564"/>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8"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3" name="Button">
            <a:extLst>
              <a:ext uri="{FF2B5EF4-FFF2-40B4-BE49-F238E27FC236}">
                <a16:creationId xmlns:a16="http://schemas.microsoft.com/office/drawing/2014/main" id="{61512365-6EFD-F3A5-9CDC-A83F4AB8861E}"/>
              </a:ext>
            </a:extLst>
          </p:cNvPr>
          <p:cNvSpPr>
            <a:spLocks noGrp="1"/>
          </p:cNvSpPr>
          <p:nvPr>
            <p:ph type="body" sz="quarter" idx="20"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870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GB" noProof="0" dirty="0"/>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GB" noProof="0" dirty="0"/>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GB" noProof="0" dirty="0"/>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GB" noProof="0" dirty="0"/>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GB" noProof="0" dirty="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2" name="Placeholder text 5">
            <a:extLst>
              <a:ext uri="{FF2B5EF4-FFF2-40B4-BE49-F238E27FC236}">
                <a16:creationId xmlns:a16="http://schemas.microsoft.com/office/drawing/2014/main" id="{9185FF8B-C540-E2DA-D74E-FCBE3BAABB98}"/>
              </a:ext>
            </a:extLst>
          </p:cNvPr>
          <p:cNvSpPr>
            <a:spLocks noGrp="1"/>
          </p:cNvSpPr>
          <p:nvPr>
            <p:ph type="body" sz="quarter" idx="25"/>
          </p:nvPr>
        </p:nvSpPr>
        <p:spPr>
          <a:xfrm>
            <a:off x="263522" y="4628010"/>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5">
            <a:extLst>
              <a:ext uri="{FF2B5EF4-FFF2-40B4-BE49-F238E27FC236}">
                <a16:creationId xmlns:a16="http://schemas.microsoft.com/office/drawing/2014/main" id="{82221084-3EF4-78DB-32F0-976086A454DF}"/>
              </a:ext>
            </a:extLst>
          </p:cNvPr>
          <p:cNvSpPr>
            <a:spLocks noGrp="1"/>
          </p:cNvSpPr>
          <p:nvPr>
            <p:ph type="body" sz="quarter" idx="26"/>
          </p:nvPr>
        </p:nvSpPr>
        <p:spPr>
          <a:xfrm>
            <a:off x="263522" y="507862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text 5">
            <a:extLst>
              <a:ext uri="{FF2B5EF4-FFF2-40B4-BE49-F238E27FC236}">
                <a16:creationId xmlns:a16="http://schemas.microsoft.com/office/drawing/2014/main" id="{000E9F66-C63D-5AB0-907C-7B89B55420EF}"/>
              </a:ext>
            </a:extLst>
          </p:cNvPr>
          <p:cNvSpPr>
            <a:spLocks noGrp="1"/>
          </p:cNvSpPr>
          <p:nvPr>
            <p:ph type="body" sz="quarter" idx="27"/>
          </p:nvPr>
        </p:nvSpPr>
        <p:spPr>
          <a:xfrm>
            <a:off x="263522" y="5674658"/>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Tree>
    <p:extLst>
      <p:ext uri="{BB962C8B-B14F-4D97-AF65-F5344CB8AC3E}">
        <p14:creationId xmlns:p14="http://schemas.microsoft.com/office/powerpoint/2010/main" val="2010866887"/>
      </p:ext>
    </p:extLst>
  </p:cSld>
  <p:clrMapOvr>
    <a:masterClrMapping/>
  </p:clrMapOvr>
  <p:extLst>
    <p:ext uri="{DCECCB84-F9BA-43D5-87BE-67443E8EF086}">
      <p15:sldGuideLst xmlns:p15="http://schemas.microsoft.com/office/powerpoint/2012/main">
        <p15:guide id="1" pos="5858" userDrawn="1">
          <p15:clr>
            <a:srgbClr val="FBAE40"/>
          </p15:clr>
        </p15:guide>
        <p15:guide id="2" pos="608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46960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8258378"/>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0102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366680"/>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37713278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3078411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284273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8999998" cy="4554025"/>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414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8839200" y="307050"/>
            <a:ext cx="1750002" cy="1361952"/>
          </a:xfrm>
          <a:prstGeom prst="rect">
            <a:avLst/>
          </a:prstGeom>
        </p:spPr>
        <p:txBody>
          <a:bodyPr/>
          <a:lstStyle/>
          <a:p>
            <a:endParaRPr lang="en-GB" noProof="0" dirty="0"/>
          </a:p>
        </p:txBody>
      </p:sp>
      <p:sp>
        <p:nvSpPr>
          <p:cNvPr id="11" name="Merge 10">
            <a:extLst>
              <a:ext uri="{FF2B5EF4-FFF2-40B4-BE49-F238E27FC236}">
                <a16:creationId xmlns:a16="http://schemas.microsoft.com/office/drawing/2014/main" id="{8539F6A4-4F53-2C00-D6E7-64CD8D19BD13}"/>
              </a:ext>
              <a:ext uri="{C183D7F6-B498-43B3-948B-1728B52AA6E4}">
                <adec:decorative xmlns:adec="http://schemas.microsoft.com/office/drawing/2017/decorative" val="1"/>
              </a:ext>
            </a:extLst>
          </p:cNvPr>
          <p:cNvSpPr>
            <a:spLocks noChangeAspect="1"/>
          </p:cNvSpPr>
          <p:nvPr/>
        </p:nvSpPr>
        <p:spPr>
          <a:xfrm>
            <a:off x="10713037" y="364255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ounded Rectangle 8">
            <a:extLst>
              <a:ext uri="{FF2B5EF4-FFF2-40B4-BE49-F238E27FC236}">
                <a16:creationId xmlns:a16="http://schemas.microsoft.com/office/drawing/2014/main" id="{8F2572C5-63BC-222F-575B-9B9BC150B7D2}"/>
              </a:ext>
            </a:extLst>
          </p:cNvPr>
          <p:cNvSpPr/>
          <p:nvPr/>
        </p:nvSpPr>
        <p:spPr>
          <a:xfrm>
            <a:off x="9328726" y="2382555"/>
            <a:ext cx="2029453"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GB" sz="2200" noProof="0" dirty="0">
                <a:solidFill>
                  <a:schemeClr val="dk1"/>
                </a:solidFill>
                <a:latin typeface="Calibri" panose="020F0502020204030204" pitchFamily="34" charset="0"/>
                <a:ea typeface="Century Gothic"/>
                <a:cs typeface="Calibri" panose="020F0502020204030204" pitchFamily="34" charset="0"/>
                <a:sym typeface="Century Gothic"/>
              </a:rPr>
              <a:t>3 … 2 … 1</a:t>
            </a:r>
            <a:endParaRPr lang="en-GB" sz="2200" noProof="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200" noProof="0" dirty="0">
                <a:solidFill>
                  <a:schemeClr val="dk1"/>
                </a:solidFill>
                <a:latin typeface="Calibri" panose="020F0502020204030204" pitchFamily="34" charset="0"/>
                <a:ea typeface="Century Gothic"/>
                <a:cs typeface="Calibri" panose="020F0502020204030204" pitchFamily="34" charset="0"/>
                <a:sym typeface="Century Gothic"/>
              </a:rPr>
              <a:t>Show me!</a:t>
            </a:r>
          </a:p>
        </p:txBody>
      </p:sp>
      <p:pic>
        <p:nvPicPr>
          <p:cNvPr id="10" name="Graphic 9">
            <a:extLst>
              <a:ext uri="{FF2B5EF4-FFF2-40B4-BE49-F238E27FC236}">
                <a16:creationId xmlns:a16="http://schemas.microsoft.com/office/drawing/2014/main" id="{1CF0D491-1831-2ACA-A135-395ED48E078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7040" y="3847263"/>
            <a:ext cx="1801037" cy="2272737"/>
          </a:xfrm>
          <a:prstGeom prst="rect">
            <a:avLst/>
          </a:prstGeom>
        </p:spPr>
      </p:pic>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userDrawn="1">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5" name="Glossary">
            <a:extLst>
              <a:ext uri="{FF2B5EF4-FFF2-40B4-BE49-F238E27FC236}">
                <a16:creationId xmlns:a16="http://schemas.microsoft.com/office/drawing/2014/main" id="{864B6E47-4270-D3FC-DD2B-327D662C56EB}"/>
              </a:ext>
            </a:extLst>
          </p:cNvPr>
          <p:cNvSpPr>
            <a:spLocks noGrp="1"/>
          </p:cNvSpPr>
          <p:nvPr userDrawn="1">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3" name="Placeholder text">
            <a:extLst>
              <a:ext uri="{FF2B5EF4-FFF2-40B4-BE49-F238E27FC236}">
                <a16:creationId xmlns:a16="http://schemas.microsoft.com/office/drawing/2014/main" id="{95ADCFA9-254F-22BE-0AF8-DF4D56EAA9BB}"/>
              </a:ext>
            </a:extLst>
          </p:cNvPr>
          <p:cNvSpPr>
            <a:spLocks noGrp="1"/>
          </p:cNvSpPr>
          <p:nvPr>
            <p:ph type="body" sz="quarter" idx="18"/>
          </p:nvPr>
        </p:nvSpPr>
        <p:spPr>
          <a:xfrm>
            <a:off x="263523" y="1766691"/>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a:extLst>
              <a:ext uri="{FF2B5EF4-FFF2-40B4-BE49-F238E27FC236}">
                <a16:creationId xmlns:a16="http://schemas.microsoft.com/office/drawing/2014/main" id="{03C82CB4-DD9E-DCA0-80A6-04081BD09D60}"/>
              </a:ext>
            </a:extLst>
          </p:cNvPr>
          <p:cNvSpPr>
            <a:spLocks noGrp="1"/>
          </p:cNvSpPr>
          <p:nvPr>
            <p:ph type="body" sz="quarter" idx="19"/>
          </p:nvPr>
        </p:nvSpPr>
        <p:spPr>
          <a:xfrm>
            <a:off x="263523" y="2480869"/>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laceholder text">
            <a:extLst>
              <a:ext uri="{FF2B5EF4-FFF2-40B4-BE49-F238E27FC236}">
                <a16:creationId xmlns:a16="http://schemas.microsoft.com/office/drawing/2014/main" id="{07E8494C-DD9C-18CC-FFBA-EB3CCD90CD0A}"/>
              </a:ext>
            </a:extLst>
          </p:cNvPr>
          <p:cNvSpPr>
            <a:spLocks noGrp="1"/>
          </p:cNvSpPr>
          <p:nvPr>
            <p:ph type="body" sz="quarter" idx="20"/>
          </p:nvPr>
        </p:nvSpPr>
        <p:spPr>
          <a:xfrm>
            <a:off x="263523" y="3195048"/>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Tree>
    <p:extLst>
      <p:ext uri="{BB962C8B-B14F-4D97-AF65-F5344CB8AC3E}">
        <p14:creationId xmlns:p14="http://schemas.microsoft.com/office/powerpoint/2010/main" val="1901593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77175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81629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86469939"/>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038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39281776"/>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256613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6698228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dirty="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dirty="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2639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text 2">
            <a:extLst>
              <a:ext uri="{FF2B5EF4-FFF2-40B4-BE49-F238E27FC236}">
                <a16:creationId xmlns:a16="http://schemas.microsoft.com/office/drawing/2014/main" id="{BA07CBCF-8E62-4E17-7971-4931B5D9D1B5}"/>
              </a:ext>
            </a:extLst>
          </p:cNvPr>
          <p:cNvSpPr>
            <a:spLocks noGrp="1"/>
          </p:cNvSpPr>
          <p:nvPr>
            <p:ph type="body" sz="quarter" idx="12"/>
          </p:nvPr>
        </p:nvSpPr>
        <p:spPr>
          <a:xfrm>
            <a:off x="891373" y="3513127"/>
            <a:ext cx="6271973" cy="702070"/>
          </a:xfrm>
          <a:prstGeom prst="rect">
            <a:avLst/>
          </a:prstGeom>
        </p:spPr>
        <p:txBody>
          <a:bodyPr wrap="square" lIns="180000" tIns="180000" rIns="180000" bIns="180000" anchor="ctr" anchorCtr="0">
            <a:spAutoFit/>
          </a:bodyPr>
          <a:lstStyle>
            <a:lvl1pPr marL="0" indent="0" algn="ctr" fontAlgn="t">
              <a:lnSpc>
                <a:spcPct val="100000"/>
              </a:lnSpc>
              <a:spcBef>
                <a:spcPts val="0"/>
              </a:spcBef>
              <a:spcAft>
                <a:spcPts val="16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67603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6351738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
        <p:nvSpPr>
          <p:cNvPr id="7" name="Placeholder text">
            <a:extLst>
              <a:ext uri="{FF2B5EF4-FFF2-40B4-BE49-F238E27FC236}">
                <a16:creationId xmlns:a16="http://schemas.microsoft.com/office/drawing/2014/main" id="{2964643E-F913-EAD3-8B28-BF6B65DC7031}"/>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187229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307050"/>
            <a:ext cx="5148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0CF8EE22-0A2F-11C1-E3C0-094AD031225F}"/>
              </a:ext>
            </a:extLst>
          </p:cNvPr>
          <p:cNvSpPr>
            <a:spLocks noGrp="1"/>
          </p:cNvSpPr>
          <p:nvPr>
            <p:ph type="body" sz="quarter" idx="11"/>
          </p:nvPr>
        </p:nvSpPr>
        <p:spPr>
          <a:xfrm>
            <a:off x="1596000" y="2344982"/>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6" name="Image 2">
            <a:extLst>
              <a:ext uri="{FF2B5EF4-FFF2-40B4-BE49-F238E27FC236}">
                <a16:creationId xmlns:a16="http://schemas.microsoft.com/office/drawing/2014/main" id="{70F4A312-FE66-11C0-B21C-D216D1E9E214}"/>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5411815" y="4564550"/>
            <a:ext cx="6653047" cy="1932907"/>
          </a:xfrm>
          <a:prstGeom prst="rect">
            <a:avLst/>
          </a:prstGeom>
          <a:noFill/>
          <a:ln>
            <a:noFill/>
          </a:ln>
        </p:spPr>
      </p:pic>
    </p:spTree>
    <p:extLst>
      <p:ext uri="{BB962C8B-B14F-4D97-AF65-F5344CB8AC3E}">
        <p14:creationId xmlns:p14="http://schemas.microsoft.com/office/powerpoint/2010/main" val="639063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398987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684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99203950"/>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1190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F9D2BE5-7832-49FD-4301-7C1CD78F7489}"/>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5" name="Column 1">
            <a:extLst>
              <a:ext uri="{FF2B5EF4-FFF2-40B4-BE49-F238E27FC236}">
                <a16:creationId xmlns:a16="http://schemas.microsoft.com/office/drawing/2014/main" id="{8940BBA3-DCEC-7463-EF83-F781F72771C0}"/>
              </a:ext>
            </a:extLst>
          </p:cNvPr>
          <p:cNvSpPr>
            <a:spLocks noGrp="1"/>
          </p:cNvSpPr>
          <p:nvPr>
            <p:ph type="body" sz="quarter" idx="10"/>
          </p:nvPr>
        </p:nvSpPr>
        <p:spPr>
          <a:xfrm>
            <a:off x="263525" y="1638123"/>
            <a:ext cx="3600000" cy="1398671"/>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spcBef>
                <a:spcPts val="0"/>
              </a:spcBef>
              <a:spcAft>
                <a:spcPts val="800"/>
              </a:spcAft>
              <a:buNone/>
              <a:defRPr sz="1400" b="0"/>
            </a:lvl2pPr>
            <a:lvl3pPr>
              <a:defRPr sz="1400"/>
            </a:lvl3pPr>
            <a:lvl4pPr>
              <a:defRPr sz="1400"/>
            </a:lvl4pPr>
            <a:lvl5pPr>
              <a:defRPr sz="1400"/>
            </a:lvl5pPr>
          </a:lstStyle>
          <a:p>
            <a:pPr lvl="0"/>
            <a:r>
              <a:rPr lang="en-GB" noProof="0" dirty="0"/>
              <a:t>Click to edit Master text styles</a:t>
            </a:r>
          </a:p>
          <a:p>
            <a:pPr lvl="1"/>
            <a:r>
              <a:rPr lang="en-GB" noProof="0" dirty="0"/>
              <a:t>Second level</a:t>
            </a:r>
          </a:p>
        </p:txBody>
      </p:sp>
      <p:sp>
        <p:nvSpPr>
          <p:cNvPr id="26" name="Column 2">
            <a:extLst>
              <a:ext uri="{FF2B5EF4-FFF2-40B4-BE49-F238E27FC236}">
                <a16:creationId xmlns:a16="http://schemas.microsoft.com/office/drawing/2014/main" id="{69C86D49-A662-4225-BEA1-C8ADA626C5B7}"/>
              </a:ext>
            </a:extLst>
          </p:cNvPr>
          <p:cNvSpPr>
            <a:spLocks noGrp="1"/>
          </p:cNvSpPr>
          <p:nvPr>
            <p:ph type="body" sz="quarter" idx="14"/>
          </p:nvPr>
        </p:nvSpPr>
        <p:spPr>
          <a:xfrm>
            <a:off x="4296001" y="1638124"/>
            <a:ext cx="3600000" cy="1738251"/>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006E7F"/>
                </a:solidFill>
                <a:latin typeface="+mn-lt"/>
                <a:cs typeface="Calibri" panose="020F0502020204030204" pitchFamily="34" charset="0"/>
              </a:defRPr>
            </a:lvl1pPr>
            <a:lvl2pPr marL="0" indent="0">
              <a:lnSpc>
                <a:spcPct val="100000"/>
              </a:lnSpc>
              <a:spcBef>
                <a:spcPts val="0"/>
              </a:spcBef>
              <a:spcAft>
                <a:spcPts val="800"/>
              </a:spcAft>
              <a:buFont typeface="Arial" panose="020B0604020202020204" pitchFamily="34" charset="0"/>
              <a:buNone/>
              <a:defRPr sz="1400"/>
            </a:lvl2pPr>
            <a:lvl3pPr>
              <a:defRPr sz="1400"/>
            </a:lvl3pPr>
            <a:lvl4pPr>
              <a:defRPr sz="1400"/>
            </a:lvl4pPr>
            <a:lvl5pPr>
              <a:defRPr sz="1400"/>
            </a:lvl5pPr>
          </a:lstStyle>
          <a:p>
            <a:pPr lvl="0"/>
            <a:r>
              <a:rPr lang="en-GB" noProof="0" dirty="0"/>
              <a:t>Click to edit Master text styles</a:t>
            </a:r>
          </a:p>
          <a:p>
            <a:pPr lvl="1"/>
            <a:r>
              <a:rPr lang="en-GB" noProof="0" dirty="0"/>
              <a:t>Second level</a:t>
            </a:r>
          </a:p>
          <a:p>
            <a:pPr lvl="1"/>
            <a:endParaRPr lang="en-GB" noProof="0" dirty="0"/>
          </a:p>
        </p:txBody>
      </p:sp>
      <p:sp>
        <p:nvSpPr>
          <p:cNvPr id="31" name="Column 3">
            <a:extLst>
              <a:ext uri="{FF2B5EF4-FFF2-40B4-BE49-F238E27FC236}">
                <a16:creationId xmlns:a16="http://schemas.microsoft.com/office/drawing/2014/main" id="{E7C51062-AC94-534A-D113-37037A65891A}"/>
              </a:ext>
            </a:extLst>
          </p:cNvPr>
          <p:cNvSpPr>
            <a:spLocks noGrp="1"/>
          </p:cNvSpPr>
          <p:nvPr>
            <p:ph type="body" sz="quarter" idx="15"/>
          </p:nvPr>
        </p:nvSpPr>
        <p:spPr>
          <a:xfrm>
            <a:off x="8328477" y="1638122"/>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pic>
        <p:nvPicPr>
          <p:cNvPr id="7" name="Lightbulb icon">
            <a:extLst>
              <a:ext uri="{FF2B5EF4-FFF2-40B4-BE49-F238E27FC236}">
                <a16:creationId xmlns:a16="http://schemas.microsoft.com/office/drawing/2014/main" id="{F867468C-CB31-36A1-F1F0-B428B12FEA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8051" y="789830"/>
            <a:ext cx="655899" cy="736759"/>
          </a:xfrm>
          <a:prstGeom prst="rect">
            <a:avLst/>
          </a:prstGeom>
        </p:spPr>
      </p:pic>
    </p:spTree>
    <p:extLst>
      <p:ext uri="{BB962C8B-B14F-4D97-AF65-F5344CB8AC3E}">
        <p14:creationId xmlns:p14="http://schemas.microsoft.com/office/powerpoint/2010/main" val="282227323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9327208"/>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1762032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990466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5FFFE15-6447-7394-F2F6-0E5CAE2E6490}"/>
              </a:ext>
            </a:extLst>
          </p:cNvPr>
          <p:cNvSpPr>
            <a:spLocks noGrp="1"/>
          </p:cNvSpPr>
          <p:nvPr>
            <p:ph type="title"/>
          </p:nvPr>
        </p:nvSpPr>
        <p:spPr>
          <a:xfrm>
            <a:off x="891373" y="307050"/>
            <a:ext cx="4680000" cy="41549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4" name="Placeholder text">
            <a:extLst>
              <a:ext uri="{FF2B5EF4-FFF2-40B4-BE49-F238E27FC236}">
                <a16:creationId xmlns:a16="http://schemas.microsoft.com/office/drawing/2014/main" id="{DBF72287-5004-4713-EAEC-C6A3A09184F6}"/>
              </a:ext>
            </a:extLst>
          </p:cNvPr>
          <p:cNvSpPr>
            <a:spLocks noGrp="1"/>
          </p:cNvSpPr>
          <p:nvPr>
            <p:ph type="body" sz="quarter" idx="10"/>
          </p:nvPr>
        </p:nvSpPr>
        <p:spPr>
          <a:xfrm>
            <a:off x="263525" y="956130"/>
            <a:ext cx="8303037" cy="1487587"/>
          </a:xfrm>
          <a:prstGeom prst="rect">
            <a:avLst/>
          </a:prstGeom>
        </p:spPr>
        <p:txBody>
          <a:bodyPr wrap="square" lIns="0" tIns="0" rIns="0" bIns="0">
            <a:spAutoFit/>
          </a:bodyPr>
          <a:lstStyle>
            <a:lvl1pPr marL="180000" indent="-180000">
              <a:lnSpc>
                <a:spcPct val="100000"/>
              </a:lnSpc>
              <a:spcBef>
                <a:spcPts val="0"/>
              </a:spcBef>
              <a:spcAft>
                <a:spcPts val="800"/>
              </a:spcAft>
              <a:defRPr sz="1400"/>
            </a:lvl1pPr>
            <a:lvl2pPr marL="180000" indent="-180000">
              <a:lnSpc>
                <a:spcPct val="100000"/>
              </a:lnSpc>
              <a:spcBef>
                <a:spcPts val="0"/>
              </a:spcBef>
              <a:spcAft>
                <a:spcPts val="800"/>
              </a:spcAft>
              <a:defRPr sz="1400"/>
            </a:lvl2pPr>
            <a:lvl3pPr marL="180000" indent="-180000">
              <a:lnSpc>
                <a:spcPct val="100000"/>
              </a:lnSpc>
              <a:spcBef>
                <a:spcPts val="0"/>
              </a:spcBef>
              <a:spcAft>
                <a:spcPts val="800"/>
              </a:spcAft>
              <a:defRPr sz="1400"/>
            </a:lvl3pPr>
            <a:lvl4pPr marL="180000" indent="-180000">
              <a:lnSpc>
                <a:spcPct val="100000"/>
              </a:lnSpc>
              <a:spcBef>
                <a:spcPts val="0"/>
              </a:spcBef>
              <a:spcAft>
                <a:spcPts val="800"/>
              </a:spcAft>
              <a:defRPr sz="1400"/>
            </a:lvl4pPr>
            <a:lvl5pPr marL="180000" indent="-180000">
              <a:lnSpc>
                <a:spcPct val="100000"/>
              </a:lnSpc>
              <a:spcBef>
                <a:spcPts val="0"/>
              </a:spcBef>
              <a:spcAft>
                <a:spcPts val="800"/>
              </a:spcAf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Button">
            <a:extLst>
              <a:ext uri="{FF2B5EF4-FFF2-40B4-BE49-F238E27FC236}">
                <a16:creationId xmlns:a16="http://schemas.microsoft.com/office/drawing/2014/main" id="{F3075A41-A968-2123-D4AA-6C5FBB3EDB8B}"/>
              </a:ext>
            </a:extLst>
          </p:cNvPr>
          <p:cNvSpPr>
            <a:spLocks noGrp="1"/>
          </p:cNvSpPr>
          <p:nvPr>
            <p:ph type="body" sz="quarter" idx="13" hasCustomPrompt="1"/>
          </p:nvPr>
        </p:nvSpPr>
        <p:spPr>
          <a:xfrm>
            <a:off x="253566" y="6237050"/>
            <a:ext cx="3256748" cy="369332"/>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wrap="square" anchor="ctr" anchorCtr="0">
            <a:spAutoFit/>
          </a:bodyPr>
          <a:lstStyle>
            <a:lvl1pPr marL="0" indent="0" algn="ctr">
              <a:buNone/>
              <a:defRPr sz="2000"/>
            </a:lvl1pPr>
          </a:lstStyle>
          <a:p>
            <a:pPr lvl="0"/>
            <a:r>
              <a:rPr lang="en-GB" noProof="0"/>
              <a:t>Return to previous screen</a:t>
            </a:r>
          </a:p>
        </p:txBody>
      </p:sp>
      <p:sp>
        <p:nvSpPr>
          <p:cNvPr id="2" name="©">
            <a:extLst>
              <a:ext uri="{FF2B5EF4-FFF2-40B4-BE49-F238E27FC236}">
                <a16:creationId xmlns:a16="http://schemas.microsoft.com/office/drawing/2014/main" id="{B963FE0E-5B26-0E9E-B66E-9C101679E853}"/>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76203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05430D-BA2A-0E59-3B0C-5BE15567666F}"/>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7" name="Text Placeholder 6">
            <a:extLst>
              <a:ext uri="{FF2B5EF4-FFF2-40B4-BE49-F238E27FC236}">
                <a16:creationId xmlns:a16="http://schemas.microsoft.com/office/drawing/2014/main" id="{1E732CFA-90E3-2DDE-7B1A-7117F116B81C}"/>
              </a:ext>
            </a:extLst>
          </p:cNvPr>
          <p:cNvSpPr>
            <a:spLocks noGrp="1"/>
          </p:cNvSpPr>
          <p:nvPr>
            <p:ph type="body" sz="quarter" idx="10" hasCustomPrompt="1"/>
          </p:nvPr>
        </p:nvSpPr>
        <p:spPr>
          <a:xfrm>
            <a:off x="262800" y="1052513"/>
            <a:ext cx="5688000" cy="1113977"/>
          </a:xfrm>
          <a:prstGeom prst="rect">
            <a:avLst/>
          </a:prstGeom>
          <a:solidFill>
            <a:srgbClr val="14A5E3"/>
          </a:solidFill>
          <a:ln>
            <a:noFill/>
          </a:ln>
        </p:spPr>
        <p:txBody>
          <a:bodyPr lIns="180000" tIns="180000" rIns="180000" bIns="180000">
            <a:noAutofit/>
          </a:bodyPr>
          <a:lstStyle>
            <a:lvl1pPr marL="0" indent="0">
              <a:lnSpc>
                <a:spcPct val="100000"/>
              </a:lnSpc>
              <a:spcBef>
                <a:spcPts val="0"/>
              </a:spcBef>
              <a:spcAft>
                <a:spcPts val="800"/>
              </a:spcAft>
              <a:buNone/>
              <a:defRPr sz="2400" b="1"/>
            </a:lvl1pPr>
            <a:lvl2pPr marL="0" indent="0">
              <a:lnSpc>
                <a:spcPct val="100000"/>
              </a:lnSpc>
              <a:spcBef>
                <a:spcPts val="0"/>
              </a:spcBef>
              <a:spcAft>
                <a:spcPts val="800"/>
              </a:spcAft>
              <a:buNone/>
              <a:defRPr sz="2000"/>
            </a:lvl2pPr>
          </a:lstStyle>
          <a:p>
            <a:pPr lvl="0"/>
            <a:r>
              <a:rPr lang="en-GB" noProof="0"/>
              <a:t>[Title]</a:t>
            </a:r>
          </a:p>
          <a:p>
            <a:pPr lvl="1"/>
            <a:r>
              <a:rPr lang="en-GB" noProof="0"/>
              <a:t>[details]</a:t>
            </a:r>
          </a:p>
        </p:txBody>
      </p:sp>
      <p:sp>
        <p:nvSpPr>
          <p:cNvPr id="19" name="Text Placeholder 18">
            <a:extLst>
              <a:ext uri="{FF2B5EF4-FFF2-40B4-BE49-F238E27FC236}">
                <a16:creationId xmlns:a16="http://schemas.microsoft.com/office/drawing/2014/main" id="{32C9B42F-37E4-BB3B-CEC6-48CFCCB5D0E6}"/>
              </a:ext>
            </a:extLst>
          </p:cNvPr>
          <p:cNvSpPr>
            <a:spLocks noGrp="1"/>
          </p:cNvSpPr>
          <p:nvPr>
            <p:ph type="body" sz="quarter" idx="21"/>
          </p:nvPr>
        </p:nvSpPr>
        <p:spPr>
          <a:xfrm>
            <a:off x="263525" y="2166490"/>
            <a:ext cx="5687275" cy="978043"/>
          </a:xfrm>
          <a:prstGeom prst="rect">
            <a:avLst/>
          </a:prstGeom>
        </p:spPr>
        <p:txBody>
          <a:bodyPr wrap="square" lIns="0" tIns="180000" rIns="0" bIns="180000">
            <a:spAutoFit/>
          </a:bodyPr>
          <a:lstStyle>
            <a:lvl1pPr marL="0" indent="0" defTabSz="180000">
              <a:lnSpc>
                <a:spcPct val="100000"/>
              </a:lnSpc>
              <a:spcBef>
                <a:spcPts val="0"/>
              </a:spcBef>
              <a:spcAft>
                <a:spcPts val="1600"/>
              </a:spcAft>
              <a:buNone/>
              <a:tabLst>
                <a:tab pos="540000" algn="l"/>
              </a:tabLst>
              <a:defRPr sz="1400" i="1"/>
            </a:lvl1pPr>
            <a:lvl2pPr marL="0" indent="0" defTabSz="360000">
              <a:spcBef>
                <a:spcPts val="0"/>
              </a:spcBef>
              <a:spcAft>
                <a:spcPts val="800"/>
              </a:spcAft>
              <a:buNone/>
              <a:tabLst>
                <a:tab pos="540000" algn="l"/>
              </a:tabLst>
              <a:defRPr sz="1400" i="0"/>
            </a:lvl2pPr>
          </a:lstStyle>
          <a:p>
            <a:pPr lvl="0"/>
            <a:r>
              <a:rPr lang="en-GB" noProof="0" dirty="0"/>
              <a:t>Click to edit Master text styles</a:t>
            </a:r>
          </a:p>
          <a:p>
            <a:pPr lvl="1"/>
            <a:r>
              <a:rPr lang="en-GB" noProof="0" dirty="0"/>
              <a:t>Second level</a:t>
            </a:r>
          </a:p>
        </p:txBody>
      </p:sp>
      <p:sp>
        <p:nvSpPr>
          <p:cNvPr id="4" name="Text Placeholder 3">
            <a:extLst>
              <a:ext uri="{FF2B5EF4-FFF2-40B4-BE49-F238E27FC236}">
                <a16:creationId xmlns:a16="http://schemas.microsoft.com/office/drawing/2014/main" id="{C12A9E46-335C-ADF1-E052-5CCF32458D58}"/>
              </a:ext>
            </a:extLst>
          </p:cNvPr>
          <p:cNvSpPr>
            <a:spLocks noGrp="1"/>
          </p:cNvSpPr>
          <p:nvPr>
            <p:ph type="body" sz="quarter" idx="22"/>
          </p:nvPr>
        </p:nvSpPr>
        <p:spPr>
          <a:xfrm>
            <a:off x="263525" y="6304547"/>
            <a:ext cx="5687275" cy="285222"/>
          </a:xfrm>
          <a:prstGeom prst="rect">
            <a:avLst/>
          </a:prstGeom>
        </p:spPr>
        <p:txBody>
          <a:bodyPr lIns="0" tIns="0" rIns="0" bIns="0"/>
          <a:lstStyle>
            <a:lvl1pPr marL="0" indent="0">
              <a:lnSpc>
                <a:spcPct val="100000"/>
              </a:lnSpc>
              <a:spcBef>
                <a:spcPts val="0"/>
              </a:spcBef>
              <a:buNone/>
              <a:defRPr sz="1400"/>
            </a:lvl1pPr>
          </a:lstStyle>
          <a:p>
            <a:pPr lvl="0"/>
            <a:r>
              <a:rPr lang="en-GB" noProof="0" dirty="0"/>
              <a:t>Click to edit Master text styles</a:t>
            </a:r>
          </a:p>
        </p:txBody>
      </p:sp>
      <p:sp>
        <p:nvSpPr>
          <p:cNvPr id="16" name="Text Placeholder">
            <a:extLst>
              <a:ext uri="{FF2B5EF4-FFF2-40B4-BE49-F238E27FC236}">
                <a16:creationId xmlns:a16="http://schemas.microsoft.com/office/drawing/2014/main" id="{982B0EE3-46C5-A69C-9306-565144A83790}"/>
              </a:ext>
            </a:extLst>
          </p:cNvPr>
          <p:cNvSpPr>
            <a:spLocks noGrp="1"/>
          </p:cNvSpPr>
          <p:nvPr>
            <p:ph type="body" sz="quarter" idx="16"/>
          </p:nvPr>
        </p:nvSpPr>
        <p:spPr>
          <a:xfrm>
            <a:off x="6240475" y="1052513"/>
            <a:ext cx="5688000" cy="1050883"/>
          </a:xfrm>
          <a:prstGeom prst="rect">
            <a:avLst/>
          </a:prstGeom>
          <a:solidFill>
            <a:schemeClr val="bg1"/>
          </a:solidFill>
          <a:ln>
            <a:noFill/>
          </a:ln>
          <a:effectLst>
            <a:outerShdw dist="50800" dir="16200000" rotWithShape="0">
              <a:srgbClr val="97AACC"/>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91161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 name="Placeholder Text">
            <a:extLst>
              <a:ext uri="{FF2B5EF4-FFF2-40B4-BE49-F238E27FC236}">
                <a16:creationId xmlns:a16="http://schemas.microsoft.com/office/drawing/2014/main" id="{82AAA06C-92C9-D164-000E-399C163B4E53}"/>
              </a:ext>
            </a:extLst>
          </p:cNvPr>
          <p:cNvSpPr>
            <a:spLocks noGrp="1"/>
          </p:cNvSpPr>
          <p:nvPr>
            <p:ph type="body" sz="quarter" idx="18"/>
          </p:nvPr>
        </p:nvSpPr>
        <p:spPr>
          <a:xfrm>
            <a:off x="83284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284694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3403676"/>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105251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93840679"/>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8996400" cy="4823057"/>
          </a:xfrm>
          <a:prstGeom prst="rect">
            <a:avLst/>
          </a:prstGeom>
        </p:spPr>
        <p:txBody>
          <a:bodyPr/>
          <a:lstStyle/>
          <a:p>
            <a:endParaRPr lang="en-GB" noProof="0" dirty="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70024753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theme" Target="../theme/theme1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9.svg"/><Relationship Id="rId4" Type="http://schemas.openxmlformats.org/officeDocument/2006/relationships/slideLayout" Target="../slideLayouts/slideLayout38.xml"/><Relationship Id="rId9" Type="http://schemas.openxmlformats.org/officeDocument/2006/relationships/image" Target="../media/image28.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1.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3.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theme" Target="../theme/theme1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36.svg"/><Relationship Id="rId4" Type="http://schemas.openxmlformats.org/officeDocument/2006/relationships/slideLayout" Target="../slideLayouts/slideLayout50.xml"/><Relationship Id="rId9" Type="http://schemas.openxmlformats.org/officeDocument/2006/relationships/image" Target="../media/image35.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53.xml"/><Relationship Id="rId5" Type="http://schemas.openxmlformats.org/officeDocument/2006/relationships/image" Target="../media/image38.svg"/><Relationship Id="rId4" Type="http://schemas.openxmlformats.org/officeDocument/2006/relationships/image" Target="../media/image3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3.emf"/><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11.xml"/><Relationship Id="rId7"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9.svg"/><Relationship Id="rId4" Type="http://schemas.openxmlformats.org/officeDocument/2006/relationships/slideLayout" Target="../slideLayouts/slideLayout17.xml"/><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1.svg"/><Relationship Id="rId4" Type="http://schemas.openxmlformats.org/officeDocument/2006/relationships/slideLayout" Target="../slideLayouts/slideLayout23.xml"/><Relationship Id="rId9"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3.svg"/><Relationship Id="rId4" Type="http://schemas.openxmlformats.org/officeDocument/2006/relationships/slideLayout" Target="../slideLayouts/slideLayout29.xml"/><Relationship Id="rId9" Type="http://schemas.openxmlformats.org/officeDocument/2006/relationships/image" Target="../media/image2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sv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3656424338"/>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nner">
            <a:extLst>
              <a:ext uri="{FF2B5EF4-FFF2-40B4-BE49-F238E27FC236}">
                <a16:creationId xmlns:a16="http://schemas.microsoft.com/office/drawing/2014/main" id="{65A77553-4624-150B-4CC1-0D56E53ADB5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A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DB3C36"/>
              </a:highlight>
              <a:latin typeface="Calibri" panose="020F0502020204030204" pitchFamily="34" charset="0"/>
              <a:cs typeface="Calibri" panose="020F0502020204030204" pitchFamily="34" charset="0"/>
            </a:endParaRPr>
          </a:p>
        </p:txBody>
      </p:sp>
      <p:pic>
        <p:nvPicPr>
          <p:cNvPr id="11" name="Logo">
            <a:extLst>
              <a:ext uri="{FF2B5EF4-FFF2-40B4-BE49-F238E27FC236}">
                <a16:creationId xmlns:a16="http://schemas.microsoft.com/office/drawing/2014/main" id="{AE1B921F-7B45-CCEE-ED2E-2B9018DD23C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793046" y="260350"/>
            <a:ext cx="1102428" cy="420859"/>
          </a:xfrm>
          <a:prstGeom prst="rect">
            <a:avLst/>
          </a:prstGeom>
          <a:noFill/>
          <a:ln>
            <a:noFill/>
          </a:ln>
        </p:spPr>
      </p:pic>
      <p:pic>
        <p:nvPicPr>
          <p:cNvPr id="3" name="Graphic 2">
            <a:extLst>
              <a:ext uri="{FF2B5EF4-FFF2-40B4-BE49-F238E27FC236}">
                <a16:creationId xmlns:a16="http://schemas.microsoft.com/office/drawing/2014/main" id="{8B678930-0B07-8A11-9240-197965AF58F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30835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Banner">
            <a:extLst>
              <a:ext uri="{FF2B5EF4-FFF2-40B4-BE49-F238E27FC236}">
                <a16:creationId xmlns:a16="http://schemas.microsoft.com/office/drawing/2014/main" id="{AF24C1E9-070A-8261-8D13-85F3C55FD0A5}"/>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22" name="Logo">
            <a:extLst>
              <a:ext uri="{FF2B5EF4-FFF2-40B4-BE49-F238E27FC236}">
                <a16:creationId xmlns:a16="http://schemas.microsoft.com/office/drawing/2014/main" id="{9FE96B5F-DE01-6EA4-F46A-5EDDFC02AD43}"/>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6088D6F7-D49F-134A-9533-07E8F47933E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968437579"/>
      </p:ext>
    </p:extLst>
  </p:cSld>
  <p:clrMap bg1="lt1" tx1="dk1" bg2="lt2" tx2="dk2" accent1="accent1" accent2="accent2" accent3="accent3" accent4="accent4" accent5="accent5" accent6="accent6" hlink="hlink" folHlink="folHlink"/>
  <p:sldLayoutIdLst>
    <p:sldLayoutId id="2147483746" r:id="rId1"/>
    <p:sldLayoutId id="2147483762"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anner">
            <a:extLst>
              <a:ext uri="{FF2B5EF4-FFF2-40B4-BE49-F238E27FC236}">
                <a16:creationId xmlns:a16="http://schemas.microsoft.com/office/drawing/2014/main" id="{1EB07207-F054-FEA1-D237-3928F4084AE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9" name="Logo">
            <a:extLst>
              <a:ext uri="{FF2B5EF4-FFF2-40B4-BE49-F238E27FC236}">
                <a16:creationId xmlns:a16="http://schemas.microsoft.com/office/drawing/2014/main" id="{C6AD1E76-2954-212A-A6EB-6517BCA46E78}"/>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19699" y="260350"/>
            <a:ext cx="1102428" cy="420859"/>
          </a:xfrm>
          <a:prstGeom prst="rect">
            <a:avLst/>
          </a:prstGeom>
          <a:noFill/>
          <a:ln>
            <a:noFill/>
          </a:ln>
        </p:spPr>
      </p:pic>
      <p:pic>
        <p:nvPicPr>
          <p:cNvPr id="3" name="Graphic 2">
            <a:extLst>
              <a:ext uri="{FF2B5EF4-FFF2-40B4-BE49-F238E27FC236}">
                <a16:creationId xmlns:a16="http://schemas.microsoft.com/office/drawing/2014/main" id="{4EBEDB0D-ADD0-4C85-59FF-5188C703025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2756"/>
            <a:ext cx="504000" cy="504000"/>
          </a:xfrm>
          <a:prstGeom prst="rect">
            <a:avLst/>
          </a:prstGeom>
        </p:spPr>
      </p:pic>
    </p:spTree>
    <p:extLst>
      <p:ext uri="{BB962C8B-B14F-4D97-AF65-F5344CB8AC3E}">
        <p14:creationId xmlns:p14="http://schemas.microsoft.com/office/powerpoint/2010/main" val="2715894962"/>
      </p:ext>
    </p:extLst>
  </p:cSld>
  <p:clrMap bg1="lt1" tx1="dk1" bg2="lt2" tx2="dk2" accent1="accent1" accent2="accent2" accent3="accent3" accent4="accent4" accent5="accent5" accent6="accent6" hlink="hlink" folHlink="folHlink"/>
  <p:sldLayoutIdLst>
    <p:sldLayoutId id="2147483761" r:id="rId1"/>
    <p:sldLayoutId id="2147483748"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anner">
            <a:extLst>
              <a:ext uri="{FF2B5EF4-FFF2-40B4-BE49-F238E27FC236}">
                <a16:creationId xmlns:a16="http://schemas.microsoft.com/office/drawing/2014/main" id="{37098CEA-538C-7224-A033-B5CFF898720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674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31" name="Logo">
            <a:extLst>
              <a:ext uri="{FF2B5EF4-FFF2-40B4-BE49-F238E27FC236}">
                <a16:creationId xmlns:a16="http://schemas.microsoft.com/office/drawing/2014/main" id="{1DEA3CDD-463F-AA4B-4D4B-B4571C683262}"/>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19696" y="260350"/>
            <a:ext cx="1102428" cy="420859"/>
          </a:xfrm>
          <a:prstGeom prst="rect">
            <a:avLst/>
          </a:prstGeom>
          <a:noFill/>
          <a:ln>
            <a:noFill/>
          </a:ln>
        </p:spPr>
      </p:pic>
      <p:pic>
        <p:nvPicPr>
          <p:cNvPr id="5" name="Graphic 4">
            <a:extLst>
              <a:ext uri="{FF2B5EF4-FFF2-40B4-BE49-F238E27FC236}">
                <a16:creationId xmlns:a16="http://schemas.microsoft.com/office/drawing/2014/main" id="{70F0A82F-6B9F-7086-DD99-18447AB4F2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9876" y="260350"/>
            <a:ext cx="504000" cy="504000"/>
          </a:xfrm>
          <a:prstGeom prst="rect">
            <a:avLst/>
          </a:prstGeom>
        </p:spPr>
      </p:pic>
    </p:spTree>
    <p:extLst>
      <p:ext uri="{BB962C8B-B14F-4D97-AF65-F5344CB8AC3E}">
        <p14:creationId xmlns:p14="http://schemas.microsoft.com/office/powerpoint/2010/main" val="27583608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nner">
            <a:extLst>
              <a:ext uri="{FF2B5EF4-FFF2-40B4-BE49-F238E27FC236}">
                <a16:creationId xmlns:a16="http://schemas.microsoft.com/office/drawing/2014/main" id="{F88C66EA-78D0-A397-D0CF-23F5AD56385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5" name="Logo">
            <a:extLst>
              <a:ext uri="{FF2B5EF4-FFF2-40B4-BE49-F238E27FC236}">
                <a16:creationId xmlns:a16="http://schemas.microsoft.com/office/drawing/2014/main" id="{35A6C615-692F-C6A0-C11C-B49E74055D41}"/>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26047" y="260350"/>
            <a:ext cx="1102428" cy="420859"/>
          </a:xfrm>
          <a:prstGeom prst="rect">
            <a:avLst/>
          </a:prstGeom>
          <a:noFill/>
          <a:ln>
            <a:noFill/>
          </a:ln>
        </p:spPr>
      </p:pic>
      <p:pic>
        <p:nvPicPr>
          <p:cNvPr id="8" name="Graphic 7">
            <a:extLst>
              <a:ext uri="{FF2B5EF4-FFF2-40B4-BE49-F238E27FC236}">
                <a16:creationId xmlns:a16="http://schemas.microsoft.com/office/drawing/2014/main" id="{389710A0-7DD5-231E-FC49-5EF346EBB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301674788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974142720"/>
      </p:ext>
    </p:extLst>
  </p:cSld>
  <p:clrMap bg1="lt1" tx1="dk1" bg2="lt2" tx2="dk2" accent1="accent1" accent2="accent2" accent3="accent3" accent4="accent4" accent5="accent5" accent6="accent6" hlink="hlink" folHlink="folHlink"/>
  <p:sldLayoutIdLst>
    <p:sldLayoutId id="2147483809" r:id="rId1"/>
    <p:sldLayoutId id="21474838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pic>
        <p:nvPicPr>
          <p:cNvPr id="3" name="Graphic 2">
            <a:extLst>
              <a:ext uri="{FF2B5EF4-FFF2-40B4-BE49-F238E27FC236}">
                <a16:creationId xmlns:a16="http://schemas.microsoft.com/office/drawing/2014/main" id="{8EA8BCB4-C0E8-9F52-AE5A-EDE6703EE78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540" y="4789444"/>
            <a:ext cx="1054436" cy="1054436"/>
          </a:xfrm>
          <a:prstGeom prst="rect">
            <a:avLst/>
          </a:prstGeom>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6"/>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9">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9">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9">
              <a:alphaModFix/>
            </a:blip>
            <a:srcRect l="43473" t="34552" r="38755" b="31849"/>
            <a:stretch/>
          </p:blipFill>
          <p:spPr>
            <a:xfrm>
              <a:off x="5448473" y="4310315"/>
              <a:ext cx="796015" cy="845919"/>
            </a:xfrm>
            <a:prstGeom prst="rect">
              <a:avLst/>
            </a:prstGeom>
            <a:noFill/>
            <a:ln>
              <a:noFill/>
            </a:ln>
          </p:spPr>
        </p:pic>
        <p:pic>
          <p:nvPicPr>
            <p:cNvPr id="5" name="Graphic 4">
              <a:extLst>
                <a:ext uri="{FF2B5EF4-FFF2-40B4-BE49-F238E27FC236}">
                  <a16:creationId xmlns:a16="http://schemas.microsoft.com/office/drawing/2014/main" id="{924B1735-56B4-BDEC-4401-8BF1BD5F6DEA}"/>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92218" y="4718383"/>
              <a:ext cx="1472231" cy="1054436"/>
            </a:xfrm>
            <a:prstGeom prst="rect">
              <a:avLst/>
            </a:prstGeom>
          </p:spPr>
        </p:pic>
        <p:pic>
          <p:nvPicPr>
            <p:cNvPr id="16" name="Graphic 15">
              <a:extLst>
                <a:ext uri="{FF2B5EF4-FFF2-40B4-BE49-F238E27FC236}">
                  <a16:creationId xmlns:a16="http://schemas.microsoft.com/office/drawing/2014/main" id="{DC591DF8-9C06-8592-7250-71F1C5C1EC02}"/>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B643438A-D21C-AB92-AE1C-DDBB77314DAF}"/>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Numicon logo">
            <a:extLst>
              <a:ext uri="{FF2B5EF4-FFF2-40B4-BE49-F238E27FC236}">
                <a16:creationId xmlns:a16="http://schemas.microsoft.com/office/drawing/2014/main" id="{21D730F9-BE86-A063-037F-3018A1B9C180}"/>
              </a:ext>
              <a:ext uri="{C183D7F6-B498-43B3-948B-1728B52AA6E4}">
                <adec:decorative xmlns:adec="http://schemas.microsoft.com/office/drawing/2017/decorative" val="1"/>
              </a:ext>
            </a:extLst>
          </p:cNvPr>
          <p:cNvPicPr preferRelativeResize="0"/>
          <p:nvPr userDrawn="1"/>
        </p:nvPicPr>
        <p:blipFill rotWithShape="1">
          <a:blip r:embed="rId6">
            <a:alphaModFix/>
          </a:blip>
          <a:srcRect/>
          <a:stretch/>
        </p:blipFill>
        <p:spPr>
          <a:xfrm>
            <a:off x="10830832" y="260350"/>
            <a:ext cx="1102428" cy="420859"/>
          </a:xfrm>
          <a:prstGeom prst="rect">
            <a:avLst/>
          </a:prstGeom>
          <a:noFill/>
          <a:ln>
            <a:noFill/>
          </a:ln>
        </p:spPr>
      </p:pic>
      <p:sp>
        <p:nvSpPr>
          <p:cNvPr id="2" name="©">
            <a:extLst>
              <a:ext uri="{FF2B5EF4-FFF2-40B4-BE49-F238E27FC236}">
                <a16:creationId xmlns:a16="http://schemas.microsoft.com/office/drawing/2014/main" id="{BA65C7F4-3830-F5D4-C003-E4E40C789A2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26101895"/>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nner">
            <a:extLst>
              <a:ext uri="{FF2B5EF4-FFF2-40B4-BE49-F238E27FC236}">
                <a16:creationId xmlns:a16="http://schemas.microsoft.com/office/drawing/2014/main" id="{BFAA37C3-F6F8-D921-3F92-24418E0F159D}"/>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7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6EBD224B-06F1-94DA-1981-E11D41D476EA}"/>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2762662965"/>
      </p:ext>
    </p:extLst>
  </p:cSld>
  <p:clrMap bg1="lt1" tx1="dk1" bg2="lt2" tx2="dk2" accent1="accent1" accent2="accent2" accent3="accent3" accent4="accent4" accent5="accent5" accent6="accent6" hlink="hlink" folHlink="folHlink"/>
  <p:sldLayoutIdLst>
    <p:sldLayoutId id="2147483798" r:id="rId1"/>
    <p:sldLayoutId id="2147483802" r:id="rId2"/>
    <p:sldLayoutId id="2147483730" r:id="rId3"/>
    <p:sldLayoutId id="2147483804" r:id="rId4"/>
    <p:sldLayoutId id="21474838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nner">
            <a:extLst>
              <a:ext uri="{FF2B5EF4-FFF2-40B4-BE49-F238E27FC236}">
                <a16:creationId xmlns:a16="http://schemas.microsoft.com/office/drawing/2014/main" id="{61439E58-12E6-E803-8BDE-675CA13B3B7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 name="Logo">
            <a:extLst>
              <a:ext uri="{FF2B5EF4-FFF2-40B4-BE49-F238E27FC236}">
                <a16:creationId xmlns:a16="http://schemas.microsoft.com/office/drawing/2014/main" id="{E888AFF3-9CC9-6322-29C8-70B7E6778F63}"/>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30832" y="260350"/>
            <a:ext cx="1102428" cy="420859"/>
          </a:xfrm>
          <a:prstGeom prst="rect">
            <a:avLst/>
          </a:prstGeom>
          <a:noFill/>
          <a:ln>
            <a:noFill/>
          </a:ln>
        </p:spPr>
      </p:pic>
      <p:pic>
        <p:nvPicPr>
          <p:cNvPr id="4" name="Graphic 3">
            <a:extLst>
              <a:ext uri="{FF2B5EF4-FFF2-40B4-BE49-F238E27FC236}">
                <a16:creationId xmlns:a16="http://schemas.microsoft.com/office/drawing/2014/main" id="{D9BAF02F-A708-35CF-6448-E7D06A2BED9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70488666"/>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60" r:id="rId3"/>
    <p:sldLayoutId id="2147483733" r:id="rId4"/>
    <p:sldLayoutId id="2147483734" r:id="rId5"/>
    <p:sldLayoutId id="21474837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anner">
            <a:extLst>
              <a:ext uri="{FF2B5EF4-FFF2-40B4-BE49-F238E27FC236}">
                <a16:creationId xmlns:a16="http://schemas.microsoft.com/office/drawing/2014/main" id="{3835D3BF-022D-4899-CDA5-8009B6B6A060}"/>
              </a:ext>
              <a:ext uri="{C183D7F6-B498-43B3-948B-1728B52AA6E4}">
                <adec:decorative xmlns:adec="http://schemas.microsoft.com/office/drawing/2017/decorative" val="1"/>
              </a:ext>
            </a:extLst>
          </p:cNvPr>
          <p:cNvSpPr/>
          <p:nvPr userDrawn="1"/>
        </p:nvSpPr>
        <p:spPr>
          <a:xfrm>
            <a:off x="0" y="-1453"/>
            <a:ext cx="12192000" cy="78968"/>
          </a:xfrm>
          <a:prstGeom prst="rect">
            <a:avLst/>
          </a:prstGeom>
          <a:solidFill>
            <a:srgbClr val="B4D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03628ADC-44CB-BE32-01DC-C981911865B6}"/>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9BB43CD9-A341-140E-5F32-6A51A7F504CE}"/>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239043011"/>
      </p:ext>
    </p:extLst>
  </p:cSld>
  <p:clrMap bg1="lt1" tx1="dk1" bg2="lt2" tx2="dk2" accent1="accent1" accent2="accent2" accent3="accent3" accent4="accent4" accent5="accent5" accent6="accent6" hlink="hlink" folHlink="folHlink"/>
  <p:sldLayoutIdLst>
    <p:sldLayoutId id="2147483759" r:id="rId1"/>
    <p:sldLayoutId id="2147483763" r:id="rId2"/>
    <p:sldLayoutId id="2147483765" r:id="rId3"/>
    <p:sldLayoutId id="2147483764" r:id="rId4"/>
    <p:sldLayoutId id="2147483766" r:id="rId5"/>
    <p:sldLayoutId id="21474837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Banner">
            <a:extLst>
              <a:ext uri="{FF2B5EF4-FFF2-40B4-BE49-F238E27FC236}">
                <a16:creationId xmlns:a16="http://schemas.microsoft.com/office/drawing/2014/main" id="{8414C22E-FE2C-1783-E691-914BB65A6EE9}"/>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DB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7" name="Logo">
            <a:extLst>
              <a:ext uri="{FF2B5EF4-FFF2-40B4-BE49-F238E27FC236}">
                <a16:creationId xmlns:a16="http://schemas.microsoft.com/office/drawing/2014/main" id="{CE100E47-59D3-80BF-16A1-EECB8486055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57199"/>
            <a:ext cx="1102428" cy="420859"/>
          </a:xfrm>
          <a:prstGeom prst="rect">
            <a:avLst/>
          </a:prstGeom>
          <a:noFill/>
          <a:ln>
            <a:noFill/>
          </a:ln>
        </p:spPr>
      </p:pic>
      <p:pic>
        <p:nvPicPr>
          <p:cNvPr id="3" name="Graphic 2">
            <a:extLst>
              <a:ext uri="{FF2B5EF4-FFF2-40B4-BE49-F238E27FC236}">
                <a16:creationId xmlns:a16="http://schemas.microsoft.com/office/drawing/2014/main" id="{2C32C1C7-B8DA-8683-F552-F57075FE003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57199"/>
            <a:ext cx="504000" cy="504000"/>
          </a:xfrm>
          <a:prstGeom prst="rect">
            <a:avLst/>
          </a:prstGeom>
        </p:spPr>
      </p:pic>
    </p:spTree>
    <p:extLst>
      <p:ext uri="{BB962C8B-B14F-4D97-AF65-F5344CB8AC3E}">
        <p14:creationId xmlns:p14="http://schemas.microsoft.com/office/powerpoint/2010/main" val="15831146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nner">
            <a:extLst>
              <a:ext uri="{FF2B5EF4-FFF2-40B4-BE49-F238E27FC236}">
                <a16:creationId xmlns:a16="http://schemas.microsoft.com/office/drawing/2014/main" id="{753FD229-8AB1-4153-98CB-AC6E373E694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DB3C36"/>
              </a:highlight>
              <a:latin typeface="Calibri" panose="020F0502020204030204" pitchFamily="34" charset="0"/>
              <a:cs typeface="Calibri" panose="020F0502020204030204" pitchFamily="34" charset="0"/>
            </a:endParaRPr>
          </a:p>
        </p:txBody>
      </p:sp>
      <p:pic>
        <p:nvPicPr>
          <p:cNvPr id="10" name="Logo">
            <a:extLst>
              <a:ext uri="{FF2B5EF4-FFF2-40B4-BE49-F238E27FC236}">
                <a16:creationId xmlns:a16="http://schemas.microsoft.com/office/drawing/2014/main" id="{9C652FDC-A3AB-4554-A675-9859F716D02D}"/>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C3CC7069-46A6-B613-4D7F-0A40114B64D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2942745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jp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57.png"/><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jp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58.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7" Type="http://schemas.openxmlformats.org/officeDocument/2006/relationships/image" Target="../media/image60.sv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59.png"/><Relationship Id="rId5" Type="http://schemas.openxmlformats.org/officeDocument/2006/relationships/image" Target="../media/image63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image" Target="../media/image40.png"/><Relationship Id="rId7" Type="http://schemas.openxmlformats.org/officeDocument/2006/relationships/image" Target="../media/image66.svg"/><Relationship Id="rId12" Type="http://schemas.openxmlformats.org/officeDocument/2006/relationships/image" Target="../media/image71.png"/><Relationship Id="rId2" Type="http://schemas.openxmlformats.org/officeDocument/2006/relationships/notesSlide" Target="../notesSlides/notesSlide14.xml"/><Relationship Id="rId16" Type="http://schemas.openxmlformats.org/officeDocument/2006/relationships/image" Target="../media/image48.svg"/><Relationship Id="rId1" Type="http://schemas.openxmlformats.org/officeDocument/2006/relationships/slideLayout" Target="../slideLayouts/slideLayout40.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3.png"/><Relationship Id="rId15" Type="http://schemas.openxmlformats.org/officeDocument/2006/relationships/image" Target="../media/image47.png"/><Relationship Id="rId10" Type="http://schemas.openxmlformats.org/officeDocument/2006/relationships/image" Target="../media/image69.png"/><Relationship Id="rId4" Type="http://schemas.openxmlformats.org/officeDocument/2006/relationships/image" Target="../media/image61.png"/><Relationship Id="rId9" Type="http://schemas.openxmlformats.org/officeDocument/2006/relationships/image" Target="../media/image68.svg"/><Relationship Id="rId14"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78.sv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8.svg"/><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image" Target="../media/image47.png"/><Relationship Id="rId5" Type="http://schemas.openxmlformats.org/officeDocument/2006/relationships/image" Target="../media/image81.sv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30.png"/><Relationship Id="rId7" Type="http://schemas.openxmlformats.org/officeDocument/2006/relationships/image" Target="../media/image48.sv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47.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www.oxfordowl.co.uk/direct-link/numicon-essentials-menu/curriculum-guides?utf8=%E2%9C%93&amp;tab=resources&amp;query=Ready%20to%20Progress%20Mapping%20guide" TargetMode="External"/><Relationship Id="rId13" Type="http://schemas.openxmlformats.org/officeDocument/2006/relationships/hyperlink" Target="https://www.oxfordowl.co.uk/direct-link/curriculum-guides?utf8=%E2%9C%93&amp;tab=resources&amp;query=&amp;curriculum_maths%5B%5D=England" TargetMode="External"/><Relationship Id="rId3" Type="http://schemas.openxmlformats.org/officeDocument/2006/relationships/hyperlink" Target="https://www.oxfordowl.co.uk/direct-link/numicon-essentials-menu/curriculum-guides?utf8=%E2%9C%93&amp;tab=resources&amp;query=White%20Rose%20Mapping%20guide" TargetMode="External"/><Relationship Id="rId7" Type="http://schemas.openxmlformats.org/officeDocument/2006/relationships/hyperlink" Target="https://www.oxfordowl.co.uk/direct-link/numicon-essentials-menu/curriculum-guides?utf8=%E2%9C%93&amp;tab=resources&amp;query=Primary%20Years%20Programme%20of%20the%20IB%20Mapping%20guide" TargetMode="External"/><Relationship Id="rId12" Type="http://schemas.openxmlformats.org/officeDocument/2006/relationships/hyperlink" Target="https://www.oxfordowl.co.uk/direct-link/numicon-essentials-menu/curriculum-guides?utf8=%E2%9C%93&amp;tab=resources&amp;query=%20Curriculum%20for%20Wales%20Mapping%20guid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oxfordowl.co.uk/direct-link/curriculum-guides?utf8=%E2%9C%93&amp;tab=resources&amp;query=&amp;curriculum_maths%5B%5D=Oxford%20International%20Curriculum" TargetMode="External"/><Relationship Id="rId11" Type="http://schemas.openxmlformats.org/officeDocument/2006/relationships/hyperlink" Target="https://www.oxfordowl.co.uk/direct-link/curriculum-guides?utf8=%E2%9C%93&amp;tab=resources&amp;query=&amp;curriculum_maths%5B%5D=Te%C2%A0Mataiaho" TargetMode="External"/><Relationship Id="rId5" Type="http://schemas.openxmlformats.org/officeDocument/2006/relationships/hyperlink" Target="https://www.oxfordowl.co.uk/direct-link/numicon-essentials-menu/curriculum-guides?utf8=%E2%9C%93&amp;tab=resources&amp;query=Numicon%20Mapping%20guide" TargetMode="External"/><Relationship Id="rId15" Type="http://schemas.openxmlformats.org/officeDocument/2006/relationships/hyperlink" Target="https://www.oxfordowl.co.uk/contents/49949/" TargetMode="External"/><Relationship Id="rId10" Type="http://schemas.openxmlformats.org/officeDocument/2006/relationships/hyperlink" Target="https://www.oxfordowl.co.uk/direct-link/numicon-essentials-menu/curriculum-guides?utf8=%E2%9C%93&amp;tab=resources&amp;query=%20Scotland%20Curriculum%20for%20Excellence%20Mapping%20guide" TargetMode="External"/><Relationship Id="rId4" Type="http://schemas.openxmlformats.org/officeDocument/2006/relationships/hyperlink" Target="https://www.oxfordowl.co.uk/direct-link/numicon-essentials-menu/curriculum-guides?utf8=%E2%9C%93&amp;tab=resources&amp;query=%20Northern%20Ireland%20Curriculum%20Mapping%20guide" TargetMode="External"/><Relationship Id="rId9" Type="http://schemas.openxmlformats.org/officeDocument/2006/relationships/hyperlink" Target="https://www.oxfordowl.co.uk/direct-link/numicon-essentials-menu/curriculum-guides?utf8=%E2%9C%93&amp;tab=resources&amp;query=%20Republic%20of%20Ireland%20Curriculum%20Mapping%20guide" TargetMode="External"/><Relationship Id="rId14" Type="http://schemas.openxmlformats.org/officeDocument/2006/relationships/hyperlink" Target="https://www.oxfordowl.co.uk/direct-link/numicon-essentials-menu/curriculum-guides?utf8=%E2%9C%93&amp;tab=resources&amp;query=NCETM%20Mapping%20gui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21_zxW0IhCY01cGWrNc5z5MGWVz3brUy/view?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www.oxfordowl.co.uk/contents/4852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3.jpg"/><Relationship Id="rId18" Type="http://schemas.openxmlformats.org/officeDocument/2006/relationships/image" Target="../media/image420.png"/><Relationship Id="rId3" Type="http://schemas.openxmlformats.org/officeDocument/2006/relationships/image" Target="../media/image40.png"/><Relationship Id="rId21" Type="http://schemas.openxmlformats.org/officeDocument/2006/relationships/image" Target="../media/image47.png"/><Relationship Id="rId7" Type="http://schemas.openxmlformats.org/officeDocument/2006/relationships/image" Target="../media/image400.png"/><Relationship Id="rId17" Type="http://schemas.openxmlformats.org/officeDocument/2006/relationships/image" Target="../media/image45.png"/><Relationship Id="rId2" Type="http://schemas.openxmlformats.org/officeDocument/2006/relationships/notesSlide" Target="../notesSlides/notesSlide7.xml"/><Relationship Id="rId16" Type="http://schemas.openxmlformats.org/officeDocument/2006/relationships/image" Target="../media/image52.png"/><Relationship Id="rId20"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0.png"/><Relationship Id="rId15" Type="http://schemas.openxmlformats.org/officeDocument/2006/relationships/image" Target="../media/image44.png"/><Relationship Id="rId19" Type="http://schemas.openxmlformats.org/officeDocument/2006/relationships/image" Target="../media/image46.png"/><Relationship Id="rId4" Type="http://schemas.openxmlformats.org/officeDocument/2006/relationships/image" Target="../media/image41.png"/><Relationship Id="rId14" Type="http://schemas.openxmlformats.org/officeDocument/2006/relationships/image" Target="../media/image51.png"/><Relationship Id="rId22"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49.jp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youtu.be/31raWdKp2Mg" TargetMode="External"/><Relationship Id="rId7" Type="http://schemas.openxmlformats.org/officeDocument/2006/relationships/image" Target="../media/image55.png"/><Relationship Id="rId12"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54.png"/><Relationship Id="rId11" Type="http://schemas.openxmlformats.org/officeDocument/2006/relationships/image" Target="../media/image47.png"/><Relationship Id="rId5" Type="http://schemas.openxmlformats.org/officeDocument/2006/relationships/image" Target="../media/image50.png"/><Relationship Id="rId10" Type="http://schemas.openxmlformats.org/officeDocument/2006/relationships/image" Target="../media/image60.png"/><Relationship Id="rId4" Type="http://schemas.openxmlformats.org/officeDocument/2006/relationships/hyperlink" Target="https://www.oxfordowl.co.uk/api/interactives/4885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FF4D0B-7341-6433-2344-6648D1BB705A}"/>
              </a:ext>
            </a:extLst>
          </p:cNvPr>
          <p:cNvSpPr>
            <a:spLocks noGrp="1"/>
          </p:cNvSpPr>
          <p:nvPr>
            <p:ph type="title"/>
          </p:nvPr>
        </p:nvSpPr>
        <p:spPr/>
        <p:txBody>
          <a:bodyPr/>
          <a:lstStyle/>
          <a:p>
            <a:r>
              <a:rPr lang="en-US" dirty="0"/>
              <a:t>© Oxford University Press 2024</a:t>
            </a:r>
          </a:p>
        </p:txBody>
      </p:sp>
    </p:spTree>
    <p:extLst>
      <p:ext uri="{BB962C8B-B14F-4D97-AF65-F5344CB8AC3E}">
        <p14:creationId xmlns:p14="http://schemas.microsoft.com/office/powerpoint/2010/main" val="6945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A84-3742-779B-21D1-4E419F06A981}"/>
              </a:ext>
            </a:extLst>
          </p:cNvPr>
          <p:cNvSpPr>
            <a:spLocks noGrp="1"/>
          </p:cNvSpPr>
          <p:nvPr>
            <p:ph type="title"/>
          </p:nvPr>
        </p:nvSpPr>
        <p:spPr>
          <a:xfrm>
            <a:off x="891373" y="307050"/>
            <a:ext cx="4680000" cy="415498"/>
          </a:xfrm>
        </p:spPr>
        <p:txBody>
          <a:bodyPr/>
          <a:lstStyle/>
          <a:p>
            <a:r>
              <a:rPr lang="en-GB">
                <a:ea typeface="Calibri"/>
              </a:rPr>
              <a:t>Teach: We do (1)</a:t>
            </a:r>
            <a:endParaRPr lang="en-GB"/>
          </a:p>
        </p:txBody>
      </p:sp>
      <p:pic>
        <p:nvPicPr>
          <p:cNvPr id="15" name="Picture Placeholder 32" descr="Oracy groupings: pairs">
            <a:extLst>
              <a:ext uri="{FF2B5EF4-FFF2-40B4-BE49-F238E27FC236}">
                <a16:creationId xmlns:a16="http://schemas.microsoft.com/office/drawing/2014/main" id="{63D1C4D6-5024-6F3D-89EF-AF7C2C815AE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BA5CD006-3728-0BDF-493C-F157A31755A7}"/>
              </a:ext>
            </a:extLst>
          </p:cNvPr>
          <p:cNvSpPr>
            <a:spLocks noGrp="1"/>
          </p:cNvSpPr>
          <p:nvPr>
            <p:ph type="body" sz="quarter" idx="11"/>
          </p:nvPr>
        </p:nvSpPr>
        <p:spPr>
          <a:xfrm>
            <a:off x="263521" y="1052513"/>
            <a:ext cx="7597943" cy="1118255"/>
          </a:xfrm>
        </p:spPr>
        <p:txBody>
          <a:bodyPr/>
          <a:lstStyle/>
          <a:p>
            <a:r>
              <a:rPr lang="en-GB" dirty="0"/>
              <a:t>What if the three friends only ate 9 out of the 10 slices?</a:t>
            </a:r>
          </a:p>
          <a:p>
            <a:r>
              <a:rPr lang="en-GB" dirty="0"/>
              <a:t>What could the adding sentence be?</a:t>
            </a:r>
          </a:p>
        </p:txBody>
      </p:sp>
      <p:pic>
        <p:nvPicPr>
          <p:cNvPr id="8" name="Picture Placeholder 79" descr="Molly">
            <a:extLst>
              <a:ext uri="{FF2B5EF4-FFF2-40B4-BE49-F238E27FC236}">
                <a16:creationId xmlns:a16="http://schemas.microsoft.com/office/drawing/2014/main" id="{741CAEE3-F2D5-31D4-6141-9B245CCEDC0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92138" y="2738702"/>
            <a:ext cx="970923" cy="1025414"/>
          </a:xfrm>
          <a:prstGeom prst="rect">
            <a:avLst/>
          </a:prstGeom>
        </p:spPr>
      </p:pic>
      <p:sp>
        <p:nvSpPr>
          <p:cNvPr id="4" name="Text Placeholder 68">
            <a:extLst>
              <a:ext uri="{FF2B5EF4-FFF2-40B4-BE49-F238E27FC236}">
                <a16:creationId xmlns:a16="http://schemas.microsoft.com/office/drawing/2014/main" id="{32641F12-38BC-8050-3350-2A0E686AC8B5}"/>
              </a:ext>
              <a:ext uri="{C183D7F6-B498-43B3-948B-1728B52AA6E4}">
                <adec:decorative xmlns:adec="http://schemas.microsoft.com/office/drawing/2017/decorative" val="1"/>
              </a:ext>
            </a:extLst>
          </p:cNvPr>
          <p:cNvSpPr>
            <a:spLocks noGrp="1"/>
          </p:cNvSpPr>
          <p:nvPr>
            <p:ph type="body" sz="quarter" idx="16"/>
          </p:nvPr>
        </p:nvSpPr>
        <p:spPr>
          <a:xfrm>
            <a:off x="421200" y="3606113"/>
            <a:ext cx="712800" cy="507831"/>
          </a:xfrm>
        </p:spPr>
        <p:txBody>
          <a:bodyPr/>
          <a:lstStyle/>
          <a:p>
            <a:pPr algn="ctr"/>
            <a:r>
              <a:rPr lang="en-GB"/>
              <a:t>Molly</a:t>
            </a:r>
          </a:p>
        </p:txBody>
      </p:sp>
      <p:sp>
        <p:nvSpPr>
          <p:cNvPr id="7" name="Text Placeholder 71">
            <a:extLst>
              <a:ext uri="{FF2B5EF4-FFF2-40B4-BE49-F238E27FC236}">
                <a16:creationId xmlns:a16="http://schemas.microsoft.com/office/drawing/2014/main" id="{4D6A721C-8A3A-BE40-870E-88256D60680B}"/>
              </a:ext>
            </a:extLst>
          </p:cNvPr>
          <p:cNvSpPr txBox="1">
            <a:spLocks/>
          </p:cNvSpPr>
          <p:nvPr/>
        </p:nvSpPr>
        <p:spPr>
          <a:xfrm>
            <a:off x="1521832" y="2629303"/>
            <a:ext cx="2429325" cy="941201"/>
          </a:xfrm>
          <a:prstGeom prst="wedgeRoundRectCallout">
            <a:avLst>
              <a:gd name="adj1" fmla="val -63671"/>
              <a:gd name="adj2" fmla="val 35388"/>
              <a:gd name="adj3" fmla="val 16667"/>
            </a:avLst>
          </a:prstGeom>
          <a:solidFill>
            <a:srgbClr val="FEF0DF"/>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We all ate a different amount.</a:t>
            </a:r>
          </a:p>
        </p:txBody>
      </p:sp>
      <p:pic>
        <p:nvPicPr>
          <p:cNvPr id="9" name="Picture Placeholder 81" descr="Ravi">
            <a:extLst>
              <a:ext uri="{FF2B5EF4-FFF2-40B4-BE49-F238E27FC236}">
                <a16:creationId xmlns:a16="http://schemas.microsoft.com/office/drawing/2014/main" id="{ADF50CC6-E9F0-8E46-C763-BB3F4ADA453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356057" y="2640931"/>
            <a:ext cx="901572" cy="1003122"/>
          </a:xfrm>
          <a:prstGeom prst="rect">
            <a:avLst/>
          </a:prstGeom>
        </p:spPr>
      </p:pic>
      <p:sp>
        <p:nvSpPr>
          <p:cNvPr id="5" name="Text Placeholder 69">
            <a:extLst>
              <a:ext uri="{FF2B5EF4-FFF2-40B4-BE49-F238E27FC236}">
                <a16:creationId xmlns:a16="http://schemas.microsoft.com/office/drawing/2014/main" id="{6E3C3676-D962-26C1-5E24-FF76F59EC71D}"/>
              </a:ext>
              <a:ext uri="{C183D7F6-B498-43B3-948B-1728B52AA6E4}">
                <adec:decorative xmlns:adec="http://schemas.microsoft.com/office/drawing/2017/decorative" val="1"/>
              </a:ext>
            </a:extLst>
          </p:cNvPr>
          <p:cNvSpPr txBox="1">
            <a:spLocks/>
          </p:cNvSpPr>
          <p:nvPr/>
        </p:nvSpPr>
        <p:spPr>
          <a:xfrm>
            <a:off x="4491000" y="3600423"/>
            <a:ext cx="7128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Tx/>
            </a:pPr>
            <a:r>
              <a:rPr lang="en-GB"/>
              <a:t>Ravi</a:t>
            </a:r>
          </a:p>
        </p:txBody>
      </p:sp>
      <p:sp>
        <p:nvSpPr>
          <p:cNvPr id="11" name="Text Placeholder 76">
            <a:extLst>
              <a:ext uri="{FF2B5EF4-FFF2-40B4-BE49-F238E27FC236}">
                <a16:creationId xmlns:a16="http://schemas.microsoft.com/office/drawing/2014/main" id="{AA78E740-1B51-C4A1-6A81-EB0624CD0B50}"/>
              </a:ext>
            </a:extLst>
          </p:cNvPr>
          <p:cNvSpPr txBox="1">
            <a:spLocks/>
          </p:cNvSpPr>
          <p:nvPr/>
        </p:nvSpPr>
        <p:spPr>
          <a:xfrm>
            <a:off x="5662529" y="2626746"/>
            <a:ext cx="2429325" cy="941200"/>
          </a:xfrm>
          <a:prstGeom prst="wedgeRoundRectCallout">
            <a:avLst>
              <a:gd name="adj1" fmla="val -63671"/>
              <a:gd name="adj2" fmla="val 26350"/>
              <a:gd name="adj3" fmla="val 16667"/>
            </a:avLst>
          </a:prstGeom>
          <a:solidFill>
            <a:srgbClr val="D1EEE1"/>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I ate more pizza than Molly or Tia.</a:t>
            </a:r>
          </a:p>
        </p:txBody>
      </p:sp>
      <p:pic>
        <p:nvPicPr>
          <p:cNvPr id="10" name="Picture Placeholder 83" descr="Tia">
            <a:extLst>
              <a:ext uri="{FF2B5EF4-FFF2-40B4-BE49-F238E27FC236}">
                <a16:creationId xmlns:a16="http://schemas.microsoft.com/office/drawing/2014/main" id="{BB23CA9F-D496-5CDB-C935-F8B0DFDE565E}"/>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473844" y="2764184"/>
            <a:ext cx="886711" cy="941201"/>
          </a:xfrm>
          <a:prstGeom prst="rect">
            <a:avLst/>
          </a:prstGeom>
        </p:spPr>
      </p:pic>
      <p:sp>
        <p:nvSpPr>
          <p:cNvPr id="6" name="Text Placeholder 70">
            <a:extLst>
              <a:ext uri="{FF2B5EF4-FFF2-40B4-BE49-F238E27FC236}">
                <a16:creationId xmlns:a16="http://schemas.microsoft.com/office/drawing/2014/main" id="{2DA0B6D2-E921-AD9C-D3EE-7CD9AA41BF3A}"/>
              </a:ext>
              <a:ext uri="{C183D7F6-B498-43B3-948B-1728B52AA6E4}">
                <adec:decorative xmlns:adec="http://schemas.microsoft.com/office/drawing/2017/decorative" val="1"/>
              </a:ext>
            </a:extLst>
          </p:cNvPr>
          <p:cNvSpPr txBox="1">
            <a:spLocks/>
          </p:cNvSpPr>
          <p:nvPr/>
        </p:nvSpPr>
        <p:spPr>
          <a:xfrm>
            <a:off x="8560800" y="3600423"/>
            <a:ext cx="7128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Tx/>
            </a:pPr>
            <a:r>
              <a:rPr lang="en-GB"/>
              <a:t>Tia</a:t>
            </a:r>
          </a:p>
        </p:txBody>
      </p:sp>
      <p:sp>
        <p:nvSpPr>
          <p:cNvPr id="12" name="Text Placeholder 77">
            <a:extLst>
              <a:ext uri="{FF2B5EF4-FFF2-40B4-BE49-F238E27FC236}">
                <a16:creationId xmlns:a16="http://schemas.microsoft.com/office/drawing/2014/main" id="{403A5AC6-52CE-3FC9-8ECB-BEA3E0F27B12}"/>
              </a:ext>
            </a:extLst>
          </p:cNvPr>
          <p:cNvSpPr txBox="1">
            <a:spLocks/>
          </p:cNvSpPr>
          <p:nvPr/>
        </p:nvSpPr>
        <p:spPr>
          <a:xfrm>
            <a:off x="9686282" y="2639252"/>
            <a:ext cx="2030797" cy="928693"/>
          </a:xfrm>
          <a:prstGeom prst="wedgeRoundRectCallout">
            <a:avLst>
              <a:gd name="adj1" fmla="val -63765"/>
              <a:gd name="adj2" fmla="val 28153"/>
              <a:gd name="adj3" fmla="val 16667"/>
            </a:avLst>
          </a:prstGeom>
          <a:solidFill>
            <a:srgbClr val="FEF0DF"/>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I ate 1 slice less than Molly.</a:t>
            </a:r>
          </a:p>
        </p:txBody>
      </p:sp>
      <p:sp>
        <p:nvSpPr>
          <p:cNvPr id="13" name="Text Placeholder 30">
            <a:extLst>
              <a:ext uri="{FF2B5EF4-FFF2-40B4-BE49-F238E27FC236}">
                <a16:creationId xmlns:a16="http://schemas.microsoft.com/office/drawing/2014/main" id="{514F475E-6C9F-9876-FDEB-F7F5F06F253A}"/>
              </a:ext>
            </a:extLst>
          </p:cNvPr>
          <p:cNvSpPr txBox="1">
            <a:spLocks/>
          </p:cNvSpPr>
          <p:nvPr/>
        </p:nvSpPr>
        <p:spPr>
          <a:xfrm>
            <a:off x="7786264" y="4430151"/>
            <a:ext cx="4194193" cy="1455293"/>
          </a:xfrm>
          <a:prstGeom prst="roundRect">
            <a:avLst/>
          </a:prstGeom>
          <a:solidFill>
            <a:srgbClr val="E4DFED"/>
          </a:solidFill>
        </p:spPr>
        <p:txBody>
          <a:bodyPr wrap="square" lIns="90000" tIns="46800" rIns="90000" bIns="4680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Tx/>
            </a:pPr>
            <a:r>
              <a:rPr lang="en-GB" b="1"/>
              <a:t>Build: </a:t>
            </a:r>
            <a:r>
              <a:rPr lang="en-GB"/>
              <a:t>‘I agree because …’</a:t>
            </a:r>
          </a:p>
          <a:p>
            <a:pPr>
              <a:lnSpc>
                <a:spcPct val="100000"/>
              </a:lnSpc>
              <a:buClrTx/>
            </a:pPr>
            <a:r>
              <a:rPr lang="en-GB" b="1"/>
              <a:t>Challenge: </a:t>
            </a:r>
            <a:r>
              <a:rPr lang="en-GB"/>
              <a:t>‘I disagree because …’</a:t>
            </a:r>
          </a:p>
          <a:p>
            <a:pPr>
              <a:lnSpc>
                <a:spcPct val="100000"/>
              </a:lnSpc>
              <a:buClrTx/>
            </a:pPr>
            <a:r>
              <a:rPr lang="en-GB" b="1"/>
              <a:t>Clarify: </a:t>
            </a:r>
            <a:r>
              <a:rPr lang="en-GB"/>
              <a:t>‘So you mean that …’</a:t>
            </a:r>
          </a:p>
        </p:txBody>
      </p:sp>
      <p:pic>
        <p:nvPicPr>
          <p:cNvPr id="16" name="Picture Placeholder 15" descr="Key words">
            <a:extLst>
              <a:ext uri="{FF2B5EF4-FFF2-40B4-BE49-F238E27FC236}">
                <a16:creationId xmlns:a16="http://schemas.microsoft.com/office/drawing/2014/main" id="{44C6FBB9-3B25-BAA2-E230-312B610C26F5}"/>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14" name="Text Placeholder 13">
            <a:extLst>
              <a:ext uri="{FF2B5EF4-FFF2-40B4-BE49-F238E27FC236}">
                <a16:creationId xmlns:a16="http://schemas.microsoft.com/office/drawing/2014/main" id="{6A660F3E-E872-3F2B-2B73-CFC7CF2BE264}"/>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107908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GB">
                <a:ea typeface="Calibri"/>
              </a:rPr>
              <a:t>Teach: I do (2)</a:t>
            </a:r>
            <a:endParaRPr lang="en-GB"/>
          </a:p>
        </p:txBody>
      </p:sp>
      <p:sp>
        <p:nvSpPr>
          <p:cNvPr id="40" name="Text Placeholder 2">
            <a:extLst>
              <a:ext uri="{FF2B5EF4-FFF2-40B4-BE49-F238E27FC236}">
                <a16:creationId xmlns:a16="http://schemas.microsoft.com/office/drawing/2014/main" id="{D681A7CD-1797-4EAB-9F44-1E1591146091}"/>
              </a:ext>
            </a:extLst>
          </p:cNvPr>
          <p:cNvSpPr txBox="1">
            <a:spLocks/>
          </p:cNvSpPr>
          <p:nvPr/>
        </p:nvSpPr>
        <p:spPr>
          <a:xfrm>
            <a:off x="263523" y="1051200"/>
            <a:ext cx="7034424"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dirty="0"/>
              <a:t>This time there are 2 pizzas, each cut into 10 equal slices. </a:t>
            </a:r>
          </a:p>
        </p:txBody>
      </p:sp>
      <p:pic>
        <p:nvPicPr>
          <p:cNvPr id="4" name="Picture Placeholder 3" descr="A pizza cut into 10 equal pieces next to a second pizza that is also cut into 10 equal pieces.">
            <a:extLst>
              <a:ext uri="{FF2B5EF4-FFF2-40B4-BE49-F238E27FC236}">
                <a16:creationId xmlns:a16="http://schemas.microsoft.com/office/drawing/2014/main" id="{B1B06A1E-E075-CC0B-B197-E6235A1AC4CC}"/>
              </a:ext>
            </a:extLst>
          </p:cNvPr>
          <p:cNvPicPr>
            <a:picLocks noGrp="1" noChangeAspect="1"/>
          </p:cNvPicPr>
          <p:nvPr>
            <p:ph type="pic" sz="quarter" idx="12"/>
          </p:nvPr>
        </p:nvPicPr>
        <p:blipFill>
          <a:blip r:embed="rId3"/>
          <a:stretch>
            <a:fillRect/>
          </a:stretch>
        </p:blipFill>
        <p:spPr>
          <a:xfrm>
            <a:off x="6720087" y="958390"/>
            <a:ext cx="2604195" cy="2485353"/>
          </a:xfrm>
        </p:spPr>
      </p:pic>
      <p:pic>
        <p:nvPicPr>
          <p:cNvPr id="5" name="Picture Placeholder 3" descr="A pizza cut into 10 equal pieces next to a second pizza that is also cut into 10 equal pieces.">
            <a:extLst>
              <a:ext uri="{FF2B5EF4-FFF2-40B4-BE49-F238E27FC236}">
                <a16:creationId xmlns:a16="http://schemas.microsoft.com/office/drawing/2014/main" id="{D0511D69-2E29-6D0E-DB49-D9D4BC86B229}"/>
              </a:ext>
            </a:extLst>
          </p:cNvPr>
          <p:cNvPicPr>
            <a:picLocks noChangeAspect="1"/>
          </p:cNvPicPr>
          <p:nvPr/>
        </p:nvPicPr>
        <p:blipFill>
          <a:blip r:embed="rId3"/>
          <a:stretch>
            <a:fillRect/>
          </a:stretch>
        </p:blipFill>
        <p:spPr>
          <a:xfrm>
            <a:off x="9324282" y="958391"/>
            <a:ext cx="2604195" cy="2485353"/>
          </a:xfrm>
          <a:prstGeom prst="rect">
            <a:avLst/>
          </a:prstGeom>
        </p:spPr>
      </p:pic>
      <p:sp>
        <p:nvSpPr>
          <p:cNvPr id="41" name="Text Placeholder 3">
            <a:extLst>
              <a:ext uri="{FF2B5EF4-FFF2-40B4-BE49-F238E27FC236}">
                <a16:creationId xmlns:a16="http://schemas.microsoft.com/office/drawing/2014/main" id="{3853E80A-515A-4173-AD41-453CA2B324CB}"/>
              </a:ext>
            </a:extLst>
          </p:cNvPr>
          <p:cNvSpPr>
            <a:spLocks noGrp="1"/>
          </p:cNvSpPr>
          <p:nvPr>
            <p:ph type="body" sz="quarter" idx="16"/>
          </p:nvPr>
        </p:nvSpPr>
        <p:spPr>
          <a:xfrm>
            <a:off x="263523" y="2328285"/>
            <a:ext cx="4338000" cy="3005951"/>
          </a:xfrm>
        </p:spPr>
        <p:txBody>
          <a:bodyPr/>
          <a:lstStyle/>
          <a:p>
            <a:r>
              <a:rPr lang="en-GB" dirty="0"/>
              <a:t>Ravi eats 4 slices.</a:t>
            </a:r>
          </a:p>
          <a:p>
            <a:r>
              <a:rPr lang="en-GB" dirty="0"/>
              <a:t>Molly eats 6 slices.</a:t>
            </a:r>
          </a:p>
          <a:p>
            <a:pPr>
              <a:spcAft>
                <a:spcPts val="6000"/>
              </a:spcAft>
            </a:pPr>
            <a:r>
              <a:rPr lang="en-GB" dirty="0"/>
              <a:t>Tia eats 5 slices.</a:t>
            </a:r>
          </a:p>
          <a:p>
            <a:r>
              <a:rPr lang="en-GB" dirty="0"/>
              <a:t>What could the adding sentence be?</a:t>
            </a:r>
          </a:p>
        </p:txBody>
      </p:sp>
      <p:pic>
        <p:nvPicPr>
          <p:cNvPr id="26" name="Picture Placeholder 5" descr="Two Numicon 10-pieces, the first has 4 yellow pegs and 6 green pegs, the second has 5 red pegs">
            <a:extLst>
              <a:ext uri="{FF2B5EF4-FFF2-40B4-BE49-F238E27FC236}">
                <a16:creationId xmlns:a16="http://schemas.microsoft.com/office/drawing/2014/main" id="{EC68F11F-75FB-597D-AFEB-9B993BF8D45E}"/>
              </a:ext>
            </a:extLst>
          </p:cNvPr>
          <p:cNvPicPr>
            <a:picLocks noGrp="1" noChangeAspect="1"/>
          </p:cNvPicPr>
          <p:nvPr>
            <p:ph type="pic" sz="quarter" idx="21"/>
          </p:nvPr>
        </p:nvPicPr>
        <p:blipFill>
          <a:blip r:embed="rId4"/>
          <a:stretch/>
        </p:blipFill>
        <p:spPr>
          <a:xfrm>
            <a:off x="3231373" y="2011283"/>
            <a:ext cx="2268537" cy="2485353"/>
          </a:xfrm>
        </p:spPr>
      </p:pic>
      <mc:AlternateContent xmlns:mc="http://schemas.openxmlformats.org/markup-compatibility/2006" xmlns:a14="http://schemas.microsoft.com/office/drawing/2010/main">
        <mc:Choice Requires="a14">
          <p:sp>
            <p:nvSpPr>
              <p:cNvPr id="3" name="Text Placeholder 67">
                <a:extLst>
                  <a:ext uri="{FF2B5EF4-FFF2-40B4-BE49-F238E27FC236}">
                    <a16:creationId xmlns:a16="http://schemas.microsoft.com/office/drawing/2014/main" id="{A9A88B80-B191-E351-D604-107AFF3926C3}"/>
                  </a:ext>
                </a:extLst>
              </p:cNvPr>
              <p:cNvSpPr txBox="1">
                <a:spLocks/>
              </p:cNvSpPr>
              <p:nvPr/>
            </p:nvSpPr>
            <p:spPr>
              <a:xfrm>
                <a:off x="5128947" y="4572591"/>
                <a:ext cx="4338000" cy="927177"/>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15</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10</m:t>
                        </m:r>
                      </m:den>
                    </m:f>
                  </m:oMath>
                </a14:m>
                <a:r>
                  <a:rPr lang="en-GB" sz="2800" dirty="0"/>
                  <a:t> </a:t>
                </a:r>
              </a:p>
            </p:txBody>
          </p:sp>
        </mc:Choice>
        <mc:Fallback xmlns="">
          <p:sp>
            <p:nvSpPr>
              <p:cNvPr id="3" name="Text Placeholder 67">
                <a:extLst>
                  <a:ext uri="{FF2B5EF4-FFF2-40B4-BE49-F238E27FC236}">
                    <a16:creationId xmlns:a16="http://schemas.microsoft.com/office/drawing/2014/main" id="{A9A88B80-B191-E351-D604-107AFF3926C3}"/>
                  </a:ext>
                </a:extLst>
              </p:cNvPr>
              <p:cNvSpPr txBox="1">
                <a:spLocks noRot="1" noChangeAspect="1" noMove="1" noResize="1" noEditPoints="1" noAdjustHandles="1" noChangeArrowheads="1" noChangeShapeType="1" noTextEdit="1"/>
              </p:cNvSpPr>
              <p:nvPr/>
            </p:nvSpPr>
            <p:spPr>
              <a:xfrm>
                <a:off x="5128947" y="4572591"/>
                <a:ext cx="4338000" cy="927177"/>
              </a:xfrm>
              <a:prstGeom prst="rect">
                <a:avLst/>
              </a:prstGeom>
              <a:blipFill>
                <a:blip r:embed="rId7"/>
                <a:stretch>
                  <a:fillRect/>
                </a:stretch>
              </a:blipFill>
            </p:spPr>
            <p:txBody>
              <a:bodyPr/>
              <a:lstStyle/>
              <a:p>
                <a:r>
                  <a:rPr lang="en-GB">
                    <a:noFill/>
                  </a:rPr>
                  <a:t> </a:t>
                </a:r>
              </a:p>
            </p:txBody>
          </p:sp>
        </mc:Fallback>
      </mc:AlternateContent>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8">
            <a:extLst>
              <a:ext uri="{96DAC541-7B7A-43D3-8B79-37D633B846F1}">
                <asvg:svgBlip xmlns:asvg="http://schemas.microsoft.com/office/drawing/2016/SVG/main" r:embed="rId9"/>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20608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A84-3742-779B-21D1-4E419F06A981}"/>
              </a:ext>
            </a:extLst>
          </p:cNvPr>
          <p:cNvSpPr>
            <a:spLocks noGrp="1"/>
          </p:cNvSpPr>
          <p:nvPr>
            <p:ph type="title"/>
          </p:nvPr>
        </p:nvSpPr>
        <p:spPr>
          <a:xfrm>
            <a:off x="891373" y="307050"/>
            <a:ext cx="4680000" cy="415498"/>
          </a:xfrm>
        </p:spPr>
        <p:txBody>
          <a:bodyPr/>
          <a:lstStyle/>
          <a:p>
            <a:r>
              <a:rPr lang="en-GB">
                <a:ea typeface="Calibri"/>
              </a:rPr>
              <a:t>Teach: We do (2)</a:t>
            </a:r>
            <a:endParaRPr lang="en-GB"/>
          </a:p>
        </p:txBody>
      </p:sp>
      <p:sp>
        <p:nvSpPr>
          <p:cNvPr id="3" name="Text Placeholder 2">
            <a:extLst>
              <a:ext uri="{FF2B5EF4-FFF2-40B4-BE49-F238E27FC236}">
                <a16:creationId xmlns:a16="http://schemas.microsoft.com/office/drawing/2014/main" id="{BA5CD006-3728-0BDF-493C-F157A31755A7}"/>
              </a:ext>
            </a:extLst>
          </p:cNvPr>
          <p:cNvSpPr>
            <a:spLocks noGrp="1"/>
          </p:cNvSpPr>
          <p:nvPr>
            <p:ph type="body" sz="quarter" idx="11"/>
          </p:nvPr>
        </p:nvSpPr>
        <p:spPr>
          <a:xfrm>
            <a:off x="263522" y="1052513"/>
            <a:ext cx="7122930" cy="507831"/>
          </a:xfrm>
        </p:spPr>
        <p:txBody>
          <a:bodyPr/>
          <a:lstStyle/>
          <a:p>
            <a:r>
              <a:rPr lang="en-GB" dirty="0"/>
              <a:t>There are 2 pizzas, each cut into 10 equal slices. </a:t>
            </a:r>
          </a:p>
        </p:txBody>
      </p:sp>
      <p:pic>
        <p:nvPicPr>
          <p:cNvPr id="6" name="Picture Placeholder 5" descr="A pizza cut into 10 equal slices next to a second pizza that is also cut into 10 equal slices.">
            <a:extLst>
              <a:ext uri="{FF2B5EF4-FFF2-40B4-BE49-F238E27FC236}">
                <a16:creationId xmlns:a16="http://schemas.microsoft.com/office/drawing/2014/main" id="{BF64FB63-C2DE-D602-2672-D3C259E0966B}"/>
              </a:ext>
            </a:extLst>
          </p:cNvPr>
          <p:cNvPicPr>
            <a:picLocks noGrp="1" noChangeAspect="1"/>
          </p:cNvPicPr>
          <p:nvPr>
            <p:ph type="pic" sz="quarter" idx="13"/>
          </p:nvPr>
        </p:nvPicPr>
        <p:blipFill>
          <a:blip r:embed="rId3"/>
          <a:stretch>
            <a:fillRect/>
          </a:stretch>
        </p:blipFill>
        <p:spPr>
          <a:xfrm>
            <a:off x="6721200" y="957600"/>
            <a:ext cx="2602778" cy="2484000"/>
          </a:xfrm>
        </p:spPr>
      </p:pic>
      <p:pic>
        <p:nvPicPr>
          <p:cNvPr id="12" name="Picture Placeholder 11" descr="A pizza cut into 10 equal slices next to a second pizza that is also cut into 10 equal slices.">
            <a:extLst>
              <a:ext uri="{FF2B5EF4-FFF2-40B4-BE49-F238E27FC236}">
                <a16:creationId xmlns:a16="http://schemas.microsoft.com/office/drawing/2014/main" id="{37352A82-CDB1-025B-38AA-EB8901B2D87E}"/>
              </a:ext>
            </a:extLst>
          </p:cNvPr>
          <p:cNvPicPr>
            <a:picLocks noGrp="1" noChangeAspect="1"/>
          </p:cNvPicPr>
          <p:nvPr>
            <p:ph type="pic" sz="quarter" idx="12"/>
          </p:nvPr>
        </p:nvPicPr>
        <p:blipFill>
          <a:blip r:embed="rId3"/>
          <a:stretch>
            <a:fillRect/>
          </a:stretch>
        </p:blipFill>
        <p:spPr>
          <a:xfrm>
            <a:off x="9324000" y="957600"/>
            <a:ext cx="2602778" cy="2484000"/>
          </a:xfrm>
        </p:spPr>
      </p:pic>
      <p:sp>
        <p:nvSpPr>
          <p:cNvPr id="4" name="Text Placeholder 3">
            <a:extLst>
              <a:ext uri="{FF2B5EF4-FFF2-40B4-BE49-F238E27FC236}">
                <a16:creationId xmlns:a16="http://schemas.microsoft.com/office/drawing/2014/main" id="{0F458B30-6086-A330-3B8E-2664719B6075}"/>
              </a:ext>
            </a:extLst>
          </p:cNvPr>
          <p:cNvSpPr>
            <a:spLocks noGrp="1"/>
          </p:cNvSpPr>
          <p:nvPr>
            <p:ph type="body" sz="quarter" idx="16"/>
          </p:nvPr>
        </p:nvSpPr>
        <p:spPr>
          <a:xfrm>
            <a:off x="263524" y="2329200"/>
            <a:ext cx="5652000" cy="3005951"/>
          </a:xfrm>
        </p:spPr>
        <p:txBody>
          <a:bodyPr/>
          <a:lstStyle/>
          <a:p>
            <a:r>
              <a:rPr lang="en-GB" dirty="0"/>
              <a:t>Tia eats 7 slices.</a:t>
            </a:r>
          </a:p>
          <a:p>
            <a:r>
              <a:rPr lang="en-GB" dirty="0"/>
              <a:t>Molly eats 6 slices.</a:t>
            </a:r>
          </a:p>
          <a:p>
            <a:pPr>
              <a:spcAft>
                <a:spcPts val="6000"/>
              </a:spcAft>
            </a:pPr>
            <a:r>
              <a:rPr lang="en-GB" dirty="0"/>
              <a:t>Ravi eats 4 slices.</a:t>
            </a:r>
          </a:p>
          <a:p>
            <a:r>
              <a:rPr lang="en-GB" dirty="0"/>
              <a:t>What could the adding sentence be?</a:t>
            </a:r>
          </a:p>
        </p:txBody>
      </p:sp>
      <p:pic>
        <p:nvPicPr>
          <p:cNvPr id="7" name="Picture 6" descr="Two Numicon 10-pieces, the first has 7 red pegs and 3 yellow pegs, the second has 3 yellow pegs and 4 green pegs">
            <a:extLst>
              <a:ext uri="{FF2B5EF4-FFF2-40B4-BE49-F238E27FC236}">
                <a16:creationId xmlns:a16="http://schemas.microsoft.com/office/drawing/2014/main" id="{08DDECE9-4ED0-E24E-9198-44368DF71FF9}"/>
              </a:ext>
            </a:extLst>
          </p:cNvPr>
          <p:cNvPicPr>
            <a:picLocks noChangeAspect="1"/>
          </p:cNvPicPr>
          <p:nvPr/>
        </p:nvPicPr>
        <p:blipFill>
          <a:blip r:embed="rId4"/>
          <a:stretch>
            <a:fillRect/>
          </a:stretch>
        </p:blipFill>
        <p:spPr>
          <a:xfrm>
            <a:off x="3247132" y="2104370"/>
            <a:ext cx="2223669" cy="2376515"/>
          </a:xfrm>
          <a:prstGeom prst="rect">
            <a:avLst/>
          </a:prstGeom>
        </p:spPr>
      </p:pic>
      <mc:AlternateContent xmlns:mc="http://schemas.openxmlformats.org/markup-compatibility/2006" xmlns:a14="http://schemas.microsoft.com/office/drawing/2010/main">
        <mc:Choice Requires="a14">
          <p:sp>
            <p:nvSpPr>
              <p:cNvPr id="8" name="Text Placeholder 67">
                <a:extLst>
                  <a:ext uri="{FF2B5EF4-FFF2-40B4-BE49-F238E27FC236}">
                    <a16:creationId xmlns:a16="http://schemas.microsoft.com/office/drawing/2014/main" id="{36A7F58A-A60B-6C0D-6ACE-A69C96E1C84B}"/>
                  </a:ext>
                </a:extLst>
              </p:cNvPr>
              <p:cNvSpPr txBox="1">
                <a:spLocks/>
              </p:cNvSpPr>
              <p:nvPr/>
            </p:nvSpPr>
            <p:spPr>
              <a:xfrm>
                <a:off x="5128947" y="4572591"/>
                <a:ext cx="4338000" cy="917944"/>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GB" sz="2800" dirty="0"/>
                  <a:t> </a:t>
                </a:r>
              </a:p>
            </p:txBody>
          </p:sp>
        </mc:Choice>
        <mc:Fallback xmlns="">
          <p:sp>
            <p:nvSpPr>
              <p:cNvPr id="8" name="Text Placeholder 67">
                <a:extLst>
                  <a:ext uri="{FF2B5EF4-FFF2-40B4-BE49-F238E27FC236}">
                    <a16:creationId xmlns:a16="http://schemas.microsoft.com/office/drawing/2014/main" id="{36A7F58A-A60B-6C0D-6ACE-A69C96E1C84B}"/>
                  </a:ext>
                </a:extLst>
              </p:cNvPr>
              <p:cNvSpPr txBox="1">
                <a:spLocks noRot="1" noChangeAspect="1" noMove="1" noResize="1" noEditPoints="1" noAdjustHandles="1" noChangeArrowheads="1" noChangeShapeType="1" noTextEdit="1"/>
              </p:cNvSpPr>
              <p:nvPr/>
            </p:nvSpPr>
            <p:spPr>
              <a:xfrm>
                <a:off x="5128947" y="4572591"/>
                <a:ext cx="4338000" cy="917944"/>
              </a:xfrm>
              <a:prstGeom prst="rect">
                <a:avLst/>
              </a:prstGeom>
              <a:blipFill>
                <a:blip r:embed="rId7"/>
                <a:stretch>
                  <a:fillRect/>
                </a:stretch>
              </a:blipFill>
            </p:spPr>
            <p:txBody>
              <a:bodyPr/>
              <a:lstStyle/>
              <a:p>
                <a:r>
                  <a:rPr lang="en-GB">
                    <a:noFill/>
                  </a:rPr>
                  <a:t> </a:t>
                </a:r>
              </a:p>
            </p:txBody>
          </p:sp>
        </mc:Fallback>
      </mc:AlternateContent>
      <p:pic>
        <p:nvPicPr>
          <p:cNvPr id="16" name="Picture Placeholder 15" descr="Key words">
            <a:extLst>
              <a:ext uri="{FF2B5EF4-FFF2-40B4-BE49-F238E27FC236}">
                <a16:creationId xmlns:a16="http://schemas.microsoft.com/office/drawing/2014/main" id="{44C6FBB9-3B25-BAA2-E230-312B610C26F5}"/>
              </a:ext>
            </a:extLst>
          </p:cNvPr>
          <p:cNvPicPr>
            <a:picLocks noGrp="1" noChangeAspect="1"/>
          </p:cNvPicPr>
          <p:nvPr>
            <p:ph type="pic" sz="quarter" idx="15"/>
          </p:nvPr>
        </p:nvPicPr>
        <p:blipFill>
          <a:blip r:embed="rId8">
            <a:extLst>
              <a:ext uri="{96DAC541-7B7A-43D3-8B79-37D633B846F1}">
                <asvg:svgBlip xmlns:asvg="http://schemas.microsoft.com/office/drawing/2016/SVG/main" r:embed="rId9"/>
              </a:ext>
            </a:extLst>
          </a:blip>
          <a:srcRect t="220" b="220"/>
          <a:stretch>
            <a:fillRect/>
          </a:stretch>
        </p:blipFill>
        <p:spPr/>
      </p:pic>
      <p:sp>
        <p:nvSpPr>
          <p:cNvPr id="14" name="Text Placeholder 13">
            <a:extLst>
              <a:ext uri="{FF2B5EF4-FFF2-40B4-BE49-F238E27FC236}">
                <a16:creationId xmlns:a16="http://schemas.microsoft.com/office/drawing/2014/main" id="{6A660F3E-E872-3F2B-2B73-CFC7CF2BE264}"/>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35693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1116-36BC-6A18-D938-4C0A80FE7360}"/>
              </a:ext>
            </a:extLst>
          </p:cNvPr>
          <p:cNvSpPr>
            <a:spLocks noGrp="1"/>
          </p:cNvSpPr>
          <p:nvPr>
            <p:ph type="title"/>
          </p:nvPr>
        </p:nvSpPr>
        <p:spPr/>
        <p:txBody>
          <a:bodyPr/>
          <a:lstStyle/>
          <a:p>
            <a:r>
              <a:rPr lang="en-GB">
                <a:ea typeface="Calibri"/>
              </a:rPr>
              <a:t>Hinge</a:t>
            </a:r>
            <a:endParaRPr lang="en-GB"/>
          </a:p>
        </p:txBody>
      </p:sp>
      <p:sp>
        <p:nvSpPr>
          <p:cNvPr id="3" name="Text Placeholder 2">
            <a:extLst>
              <a:ext uri="{FF2B5EF4-FFF2-40B4-BE49-F238E27FC236}">
                <a16:creationId xmlns:a16="http://schemas.microsoft.com/office/drawing/2014/main" id="{76231890-F25C-F8C6-1F3F-5888EF8E1784}"/>
              </a:ext>
            </a:extLst>
          </p:cNvPr>
          <p:cNvSpPr>
            <a:spLocks noGrp="1"/>
          </p:cNvSpPr>
          <p:nvPr>
            <p:ph type="body" sz="quarter" idx="11"/>
          </p:nvPr>
        </p:nvSpPr>
        <p:spPr/>
        <p:txBody>
          <a:bodyPr/>
          <a:lstStyle/>
          <a:p>
            <a:r>
              <a:rPr lang="en-GB"/>
              <a:t>Will the total be greater than or less than 1?</a:t>
            </a:r>
          </a:p>
        </p:txBody>
      </p:sp>
      <mc:AlternateContent xmlns:mc="http://schemas.openxmlformats.org/markup-compatibility/2006" xmlns:a14="http://schemas.microsoft.com/office/drawing/2010/main">
        <mc:Choice Requires="a14">
          <p:sp>
            <p:nvSpPr>
              <p:cNvPr id="25" name="Text Placeholder 24">
                <a:extLst>
                  <a:ext uri="{FF2B5EF4-FFF2-40B4-BE49-F238E27FC236}">
                    <a16:creationId xmlns:a16="http://schemas.microsoft.com/office/drawing/2014/main" id="{5022CDCF-8AA5-A57F-7D2F-03121430EBBE}"/>
                  </a:ext>
                </a:extLst>
              </p:cNvPr>
              <p:cNvSpPr>
                <a:spLocks noGrp="1"/>
              </p:cNvSpPr>
              <p:nvPr>
                <p:ph type="body" sz="quarter" idx="18"/>
              </p:nvPr>
            </p:nvSpPr>
            <p:spPr>
              <a:xfrm>
                <a:off x="263523" y="1772990"/>
                <a:ext cx="9000000" cy="791370"/>
              </a:xfrm>
            </p:spPr>
            <p:txBody>
              <a:bodyPr/>
              <a:lstStyle/>
              <a:p>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6</m:t>
                        </m:r>
                      </m:num>
                      <m:den>
                        <m:r>
                          <a:rPr lang="en-GB" sz="2400" b="0" i="1" smtClean="0">
                            <a:latin typeface="Cambria Math" panose="02040503050406030204" pitchFamily="18" charset="0"/>
                          </a:rPr>
                          <m:t>12</m:t>
                        </m:r>
                      </m:den>
                    </m:f>
                    <m:r>
                      <a:rPr lang="en-GB" sz="2400" b="0" i="1" smtClean="0">
                        <a:latin typeface="Cambria Math" panose="02040503050406030204" pitchFamily="18" charset="0"/>
                      </a:rPr>
                      <m:t> +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12</m:t>
                        </m:r>
                      </m:den>
                    </m:f>
                    <m:r>
                      <a:rPr lang="en-GB" sz="2400" b="0" i="1" smtClean="0">
                        <a:latin typeface="Cambria Math" panose="02040503050406030204" pitchFamily="18" charset="0"/>
                      </a:rPr>
                      <m:t> +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12</m:t>
                        </m:r>
                      </m:den>
                    </m:f>
                  </m:oMath>
                </a14:m>
                <a:r>
                  <a:rPr lang="en-GB" sz="2200" dirty="0"/>
                  <a:t> </a:t>
                </a:r>
              </a:p>
            </p:txBody>
          </p:sp>
        </mc:Choice>
        <mc:Fallback xmlns="">
          <p:sp>
            <p:nvSpPr>
              <p:cNvPr id="25" name="Text Placeholder 24">
                <a:extLst>
                  <a:ext uri="{FF2B5EF4-FFF2-40B4-BE49-F238E27FC236}">
                    <a16:creationId xmlns:a16="http://schemas.microsoft.com/office/drawing/2014/main" id="{5022CDCF-8AA5-A57F-7D2F-03121430EBBE}"/>
                  </a:ext>
                </a:extLst>
              </p:cNvPr>
              <p:cNvSpPr>
                <a:spLocks noGrp="1" noRot="1" noChangeAspect="1" noMove="1" noResize="1" noEditPoints="1" noAdjustHandles="1" noChangeArrowheads="1" noChangeShapeType="1" noTextEdit="1"/>
              </p:cNvSpPr>
              <p:nvPr>
                <p:ph type="body" sz="quarter" idx="18"/>
              </p:nvPr>
            </p:nvSpPr>
            <p:spPr>
              <a:xfrm>
                <a:off x="263523" y="1772990"/>
                <a:ext cx="9000000" cy="791370"/>
              </a:xfrm>
              <a:blipFill>
                <a:blip r:embed="rId5"/>
                <a:stretch>
                  <a:fillRect/>
                </a:stretch>
              </a:blipFill>
            </p:spPr>
            <p:txBody>
              <a:bodyPr/>
              <a:lstStyle/>
              <a:p>
                <a:r>
                  <a:rPr lang="en-GB">
                    <a:noFill/>
                  </a:rPr>
                  <a:t> </a:t>
                </a:r>
              </a:p>
            </p:txBody>
          </p:sp>
        </mc:Fallback>
      </mc:AlternateContent>
      <p:sp>
        <p:nvSpPr>
          <p:cNvPr id="26" name="Text Placeholder 25">
            <a:extLst>
              <a:ext uri="{FF2B5EF4-FFF2-40B4-BE49-F238E27FC236}">
                <a16:creationId xmlns:a16="http://schemas.microsoft.com/office/drawing/2014/main" id="{FC5C9B6D-23DE-8885-B778-B37D1C0E942B}"/>
              </a:ext>
            </a:extLst>
          </p:cNvPr>
          <p:cNvSpPr>
            <a:spLocks noGrp="1"/>
          </p:cNvSpPr>
          <p:nvPr>
            <p:ph type="body" sz="quarter" idx="19"/>
          </p:nvPr>
        </p:nvSpPr>
        <p:spPr>
          <a:xfrm>
            <a:off x="263523" y="3082012"/>
            <a:ext cx="9000000" cy="1118255"/>
          </a:xfrm>
        </p:spPr>
        <p:txBody>
          <a:bodyPr/>
          <a:lstStyle/>
          <a:p>
            <a:pPr>
              <a:buClrTx/>
            </a:pPr>
            <a:r>
              <a:rPr lang="en-GB" b="1" dirty="0"/>
              <a:t>A   </a:t>
            </a:r>
            <a:r>
              <a:rPr lang="en-GB" dirty="0"/>
              <a:t>greater than 1</a:t>
            </a:r>
          </a:p>
          <a:p>
            <a:pPr>
              <a:buClrTx/>
            </a:pPr>
            <a:r>
              <a:rPr lang="en-GB" b="1" dirty="0"/>
              <a:t>B   </a:t>
            </a:r>
            <a:r>
              <a:rPr lang="en-GB" dirty="0"/>
              <a:t>less than 1</a:t>
            </a:r>
          </a:p>
        </p:txBody>
      </p:sp>
      <p:sp>
        <p:nvSpPr>
          <p:cNvPr id="27" name="Text Placeholder 26">
            <a:extLst>
              <a:ext uri="{FF2B5EF4-FFF2-40B4-BE49-F238E27FC236}">
                <a16:creationId xmlns:a16="http://schemas.microsoft.com/office/drawing/2014/main" id="{44B25201-25BE-DD34-8099-542977649144}"/>
              </a:ext>
            </a:extLst>
          </p:cNvPr>
          <p:cNvSpPr>
            <a:spLocks noGrp="1"/>
          </p:cNvSpPr>
          <p:nvPr>
            <p:ph type="body" sz="quarter" idx="20"/>
          </p:nvPr>
        </p:nvSpPr>
        <p:spPr>
          <a:xfrm>
            <a:off x="263523" y="5057418"/>
            <a:ext cx="9000000" cy="507831"/>
          </a:xfrm>
        </p:spPr>
        <p:txBody>
          <a:bodyPr/>
          <a:lstStyle/>
          <a:p>
            <a:r>
              <a:rPr lang="en-GB" sz="2200">
                <a:solidFill>
                  <a:schemeClr val="tx1"/>
                </a:solidFill>
              </a:rPr>
              <a:t>What would the total of the three fractions be?</a:t>
            </a:r>
          </a:p>
        </p:txBody>
      </p:sp>
      <p:pic>
        <p:nvPicPr>
          <p:cNvPr id="29" name="Picture Placeholder 28" descr="Key words">
            <a:extLst>
              <a:ext uri="{FF2B5EF4-FFF2-40B4-BE49-F238E27FC236}">
                <a16:creationId xmlns:a16="http://schemas.microsoft.com/office/drawing/2014/main" id="{45EACB8F-E51B-ED34-0288-FB971D9FE948}"/>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tretch>
            <a:fillRect/>
          </a:stretch>
        </p:blipFill>
        <p:spPr>
          <a:xfrm>
            <a:off x="263523" y="6422400"/>
            <a:ext cx="360000" cy="360000"/>
          </a:xfrm>
        </p:spPr>
      </p:pic>
      <p:sp>
        <p:nvSpPr>
          <p:cNvPr id="6" name="Text Placeholder 5">
            <a:extLst>
              <a:ext uri="{FF2B5EF4-FFF2-40B4-BE49-F238E27FC236}">
                <a16:creationId xmlns:a16="http://schemas.microsoft.com/office/drawing/2014/main" id="{20DC97B8-DDCD-EE10-A9B0-1C70C3F49E7B}"/>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125922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C708-73BF-1344-2129-186CD50347E8}"/>
              </a:ext>
            </a:extLst>
          </p:cNvPr>
          <p:cNvSpPr>
            <a:spLocks noGrp="1"/>
          </p:cNvSpPr>
          <p:nvPr>
            <p:ph type="title"/>
          </p:nvPr>
        </p:nvSpPr>
        <p:spPr>
          <a:xfrm>
            <a:off x="891373" y="307050"/>
            <a:ext cx="4680000" cy="415498"/>
          </a:xfrm>
        </p:spPr>
        <p:txBody>
          <a:bodyPr/>
          <a:lstStyle/>
          <a:p>
            <a:r>
              <a:rPr lang="en-GB">
                <a:ea typeface="Calibri"/>
              </a:rPr>
              <a:t>Teach: You do</a:t>
            </a:r>
            <a:endParaRPr lang="en-GB"/>
          </a:p>
        </p:txBody>
      </p:sp>
      <p:pic>
        <p:nvPicPr>
          <p:cNvPr id="60" name="Picture Placeholder 59" descr="Oracy groupings: pairs">
            <a:extLst>
              <a:ext uri="{FF2B5EF4-FFF2-40B4-BE49-F238E27FC236}">
                <a16:creationId xmlns:a16="http://schemas.microsoft.com/office/drawing/2014/main" id="{E1E91684-3CC8-68C0-A55E-3CDFAFD1F344}"/>
              </a:ext>
              <a:ext uri="{C183D7F6-B498-43B3-948B-1728B52AA6E4}">
                <adec:decorative xmlns:adec="http://schemas.microsoft.com/office/drawing/2017/decorative" val="0"/>
              </a:ext>
            </a:extLst>
          </p:cNvPr>
          <p:cNvPicPr>
            <a:picLocks noGrp="1" noChangeAspect="1"/>
          </p:cNvPicPr>
          <p:nvPr>
            <p:ph type="pic" sz="quarter" idx="20"/>
          </p:nvPr>
        </p:nvPicPr>
        <p:blipFill>
          <a:blip r:embed="rId3"/>
          <a:stretch>
            <a:fillRect/>
          </a:stretch>
        </p:blipFill>
        <p:spPr>
          <a:xfrm>
            <a:off x="9662400" y="201600"/>
            <a:ext cx="1080000" cy="1080000"/>
          </a:xfrm>
        </p:spPr>
      </p:pic>
      <p:sp>
        <p:nvSpPr>
          <p:cNvPr id="3" name="Text Placeholder 2">
            <a:extLst>
              <a:ext uri="{FF2B5EF4-FFF2-40B4-BE49-F238E27FC236}">
                <a16:creationId xmlns:a16="http://schemas.microsoft.com/office/drawing/2014/main" id="{3DB22EAC-2745-BC16-B4F9-61918CF7F9F6}"/>
              </a:ext>
            </a:extLst>
          </p:cNvPr>
          <p:cNvSpPr>
            <a:spLocks noGrp="1"/>
          </p:cNvSpPr>
          <p:nvPr>
            <p:ph type="body" sz="quarter" idx="11"/>
          </p:nvPr>
        </p:nvSpPr>
        <p:spPr>
          <a:xfrm>
            <a:off x="263521" y="1052513"/>
            <a:ext cx="8093669" cy="2949525"/>
          </a:xfrm>
        </p:spPr>
        <p:txBody>
          <a:bodyPr/>
          <a:lstStyle/>
          <a:p>
            <a:r>
              <a:rPr lang="en-GB" dirty="0"/>
              <a:t>For each model:</a:t>
            </a:r>
          </a:p>
          <a:p>
            <a:r>
              <a:rPr lang="en-GB" dirty="0"/>
              <a:t>a) Write the fraction you can see.</a:t>
            </a:r>
          </a:p>
          <a:p>
            <a:r>
              <a:rPr lang="en-GB" dirty="0"/>
              <a:t>b) Write the fraction as a sum of two smaller fractions.</a:t>
            </a:r>
          </a:p>
          <a:p>
            <a:r>
              <a:rPr lang="en-GB" dirty="0"/>
              <a:t>c) Write the fraction as a sum of three smaller fractions.</a:t>
            </a:r>
          </a:p>
          <a:p>
            <a:endParaRPr lang="en-GB" dirty="0"/>
          </a:p>
        </p:txBody>
      </p:sp>
      <p:sp>
        <p:nvSpPr>
          <p:cNvPr id="4" name="Text Placeholder 30">
            <a:extLst>
              <a:ext uri="{FF2B5EF4-FFF2-40B4-BE49-F238E27FC236}">
                <a16:creationId xmlns:a16="http://schemas.microsoft.com/office/drawing/2014/main" id="{F446B99A-AD01-80DD-201D-C7E1E330645F}"/>
              </a:ext>
            </a:extLst>
          </p:cNvPr>
          <p:cNvSpPr txBox="1">
            <a:spLocks/>
          </p:cNvSpPr>
          <p:nvPr/>
        </p:nvSpPr>
        <p:spPr>
          <a:xfrm>
            <a:off x="7724947" y="1758696"/>
            <a:ext cx="4194193" cy="1455293"/>
          </a:xfrm>
          <a:prstGeom prst="roundRect">
            <a:avLst/>
          </a:prstGeom>
          <a:solidFill>
            <a:srgbClr val="E4DFED"/>
          </a:solidFill>
        </p:spPr>
        <p:txBody>
          <a:bodyPr wrap="square" lIns="90000" tIns="46800" rIns="90000" bIns="4680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Tx/>
            </a:pPr>
            <a:r>
              <a:rPr lang="en-GB" b="1"/>
              <a:t>Build: </a:t>
            </a:r>
            <a:r>
              <a:rPr lang="en-GB"/>
              <a:t>‘I agree because …’</a:t>
            </a:r>
          </a:p>
          <a:p>
            <a:pPr>
              <a:lnSpc>
                <a:spcPct val="100000"/>
              </a:lnSpc>
              <a:buClrTx/>
            </a:pPr>
            <a:r>
              <a:rPr lang="en-GB" b="1"/>
              <a:t>Challenge: </a:t>
            </a:r>
            <a:r>
              <a:rPr lang="en-GB"/>
              <a:t>‘I disagree because …’</a:t>
            </a:r>
          </a:p>
          <a:p>
            <a:pPr>
              <a:lnSpc>
                <a:spcPct val="100000"/>
              </a:lnSpc>
              <a:buClrTx/>
            </a:pPr>
            <a:r>
              <a:rPr lang="en-GB" b="1"/>
              <a:t>Clarify: </a:t>
            </a:r>
            <a:r>
              <a:rPr lang="en-GB"/>
              <a:t>‘So you mean that …’</a:t>
            </a:r>
          </a:p>
        </p:txBody>
      </p:sp>
      <p:sp>
        <p:nvSpPr>
          <p:cNvPr id="7" name="Text Placeholder 6">
            <a:extLst>
              <a:ext uri="{FF2B5EF4-FFF2-40B4-BE49-F238E27FC236}">
                <a16:creationId xmlns:a16="http://schemas.microsoft.com/office/drawing/2014/main" id="{BDB17A99-0BFB-3A1E-395A-D6CA35067ABB}"/>
              </a:ext>
            </a:extLst>
          </p:cNvPr>
          <p:cNvSpPr>
            <a:spLocks noGrp="1"/>
          </p:cNvSpPr>
          <p:nvPr>
            <p:ph type="body" sz="quarter" idx="19"/>
          </p:nvPr>
        </p:nvSpPr>
        <p:spPr>
          <a:xfrm>
            <a:off x="263521" y="3964954"/>
            <a:ext cx="360000" cy="507831"/>
          </a:xfrm>
        </p:spPr>
        <p:txBody>
          <a:bodyPr/>
          <a:lstStyle/>
          <a:p>
            <a:r>
              <a:rPr lang="en-GB" b="1"/>
              <a:t>1.</a:t>
            </a:r>
          </a:p>
        </p:txBody>
      </p:sp>
      <p:pic>
        <p:nvPicPr>
          <p:cNvPr id="19" name="Picture Placeholder 18" descr="Numicon 7-piece with 5 green pegs">
            <a:extLst>
              <a:ext uri="{FF2B5EF4-FFF2-40B4-BE49-F238E27FC236}">
                <a16:creationId xmlns:a16="http://schemas.microsoft.com/office/drawing/2014/main" id="{B9F8A877-79DC-9E2F-4649-89B39A1EEE96}"/>
              </a:ext>
            </a:extLst>
          </p:cNvPr>
          <p:cNvPicPr>
            <a:picLocks noGrp="1" noChangeAspect="1"/>
          </p:cNvPicPr>
          <p:nvPr>
            <p:ph type="pic" sz="quarter" idx="12"/>
          </p:nvPr>
        </p:nvPicPr>
        <p:blipFill>
          <a:blip r:embed="rId4"/>
          <a:stretch/>
        </p:blipFill>
        <p:spPr>
          <a:xfrm>
            <a:off x="574189" y="4056453"/>
            <a:ext cx="880233" cy="1749034"/>
          </a:xfrm>
        </p:spPr>
      </p:pic>
      <p:sp>
        <p:nvSpPr>
          <p:cNvPr id="29" name="Text Placeholder 6">
            <a:extLst>
              <a:ext uri="{FF2B5EF4-FFF2-40B4-BE49-F238E27FC236}">
                <a16:creationId xmlns:a16="http://schemas.microsoft.com/office/drawing/2014/main" id="{9FCF50C4-DE0F-01EF-B05D-E65EA700EE51}"/>
              </a:ext>
            </a:extLst>
          </p:cNvPr>
          <p:cNvSpPr txBox="1">
            <a:spLocks/>
          </p:cNvSpPr>
          <p:nvPr/>
        </p:nvSpPr>
        <p:spPr>
          <a:xfrm>
            <a:off x="1986692" y="3964954"/>
            <a:ext cx="3600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b="1"/>
              <a:t>2.</a:t>
            </a:r>
          </a:p>
        </p:txBody>
      </p:sp>
      <p:pic>
        <p:nvPicPr>
          <p:cNvPr id="52" name="Picture Placeholder 51" descr="Numicon 6-piece with 5 red pegs">
            <a:extLst>
              <a:ext uri="{FF2B5EF4-FFF2-40B4-BE49-F238E27FC236}">
                <a16:creationId xmlns:a16="http://schemas.microsoft.com/office/drawing/2014/main" id="{8360670B-88A7-C92A-B8F5-1F5049787AFB}"/>
              </a:ext>
            </a:extLst>
          </p:cNvPr>
          <p:cNvPicPr>
            <a:picLocks noGrp="1" noChangeAspect="1"/>
          </p:cNvPicPr>
          <p:nvPr>
            <p:ph type="pic" sz="quarter" idx="13"/>
          </p:nvPr>
        </p:nvPicPr>
        <p:blipFill>
          <a:blip r:embed="rId5"/>
          <a:stretch/>
        </p:blipFill>
        <p:spPr>
          <a:xfrm>
            <a:off x="2209108" y="4483233"/>
            <a:ext cx="880233" cy="1322254"/>
          </a:xfrm>
        </p:spPr>
      </p:pic>
      <p:sp>
        <p:nvSpPr>
          <p:cNvPr id="28" name="Text Placeholder 6">
            <a:extLst>
              <a:ext uri="{FF2B5EF4-FFF2-40B4-BE49-F238E27FC236}">
                <a16:creationId xmlns:a16="http://schemas.microsoft.com/office/drawing/2014/main" id="{9F969A20-CEF7-0E5C-51A3-1813CFF462BB}"/>
              </a:ext>
            </a:extLst>
          </p:cNvPr>
          <p:cNvSpPr txBox="1">
            <a:spLocks/>
          </p:cNvSpPr>
          <p:nvPr/>
        </p:nvSpPr>
        <p:spPr>
          <a:xfrm>
            <a:off x="3619747" y="3964954"/>
            <a:ext cx="3600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b="1"/>
              <a:t>3.</a:t>
            </a:r>
          </a:p>
        </p:txBody>
      </p:sp>
      <p:grpSp>
        <p:nvGrpSpPr>
          <p:cNvPr id="26" name="Group 25" descr="Numicon yellow number rod on top of a blue number rod">
            <a:extLst>
              <a:ext uri="{FF2B5EF4-FFF2-40B4-BE49-F238E27FC236}">
                <a16:creationId xmlns:a16="http://schemas.microsoft.com/office/drawing/2014/main" id="{89DE4BDE-8EBE-7E42-CE13-1B70CC7D4939}"/>
              </a:ext>
            </a:extLst>
          </p:cNvPr>
          <p:cNvGrpSpPr/>
          <p:nvPr/>
        </p:nvGrpSpPr>
        <p:grpSpPr>
          <a:xfrm>
            <a:off x="3844027" y="4587726"/>
            <a:ext cx="2280653" cy="619887"/>
            <a:chOff x="4755954" y="4819548"/>
            <a:chExt cx="1800225" cy="391530"/>
          </a:xfrm>
        </p:grpSpPr>
        <p:pic>
          <p:nvPicPr>
            <p:cNvPr id="21" name="Graphic 20">
              <a:extLst>
                <a:ext uri="{FF2B5EF4-FFF2-40B4-BE49-F238E27FC236}">
                  <a16:creationId xmlns:a16="http://schemas.microsoft.com/office/drawing/2014/main" id="{98FC1205-9259-36D9-A4E3-1B65FE7E9E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5156004" y="4419498"/>
              <a:ext cx="200025" cy="1000125"/>
            </a:xfrm>
            <a:prstGeom prst="rect">
              <a:avLst/>
            </a:prstGeom>
          </p:spPr>
        </p:pic>
        <p:pic>
          <p:nvPicPr>
            <p:cNvPr id="22" name="Graphic 21">
              <a:extLst>
                <a:ext uri="{FF2B5EF4-FFF2-40B4-BE49-F238E27FC236}">
                  <a16:creationId xmlns:a16="http://schemas.microsoft.com/office/drawing/2014/main" id="{9AF0A181-8136-007E-8187-DB25259069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5556054" y="4210953"/>
              <a:ext cx="200025" cy="1800225"/>
            </a:xfrm>
            <a:prstGeom prst="rect">
              <a:avLst/>
            </a:prstGeom>
          </p:spPr>
        </p:pic>
      </p:grpSp>
      <p:sp>
        <p:nvSpPr>
          <p:cNvPr id="30" name="Text Placeholder 6">
            <a:extLst>
              <a:ext uri="{FF2B5EF4-FFF2-40B4-BE49-F238E27FC236}">
                <a16:creationId xmlns:a16="http://schemas.microsoft.com/office/drawing/2014/main" id="{25C1E34B-906E-7A51-59F8-58154E6E1A7B}"/>
              </a:ext>
            </a:extLst>
          </p:cNvPr>
          <p:cNvSpPr txBox="1">
            <a:spLocks/>
          </p:cNvSpPr>
          <p:nvPr/>
        </p:nvSpPr>
        <p:spPr>
          <a:xfrm>
            <a:off x="6661900" y="3964954"/>
            <a:ext cx="3600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b="1"/>
              <a:t>4.</a:t>
            </a:r>
          </a:p>
        </p:txBody>
      </p:sp>
      <p:grpSp>
        <p:nvGrpSpPr>
          <p:cNvPr id="27" name="Group 26" descr="Numicon black number rod on top of a brown number rod">
            <a:extLst>
              <a:ext uri="{FF2B5EF4-FFF2-40B4-BE49-F238E27FC236}">
                <a16:creationId xmlns:a16="http://schemas.microsoft.com/office/drawing/2014/main" id="{4EA8F296-5A65-4428-25EE-361AD22C59A3}"/>
              </a:ext>
            </a:extLst>
          </p:cNvPr>
          <p:cNvGrpSpPr/>
          <p:nvPr/>
        </p:nvGrpSpPr>
        <p:grpSpPr>
          <a:xfrm>
            <a:off x="6879366" y="4588136"/>
            <a:ext cx="2027248" cy="619477"/>
            <a:chOff x="6860273" y="4858899"/>
            <a:chExt cx="1600201" cy="391271"/>
          </a:xfrm>
        </p:grpSpPr>
        <p:pic>
          <p:nvPicPr>
            <p:cNvPr id="23" name="Graphic 22">
              <a:extLst>
                <a:ext uri="{FF2B5EF4-FFF2-40B4-BE49-F238E27FC236}">
                  <a16:creationId xmlns:a16="http://schemas.microsoft.com/office/drawing/2014/main" id="{CC1649B1-A798-1BE2-1985-D77226AE5F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7460348" y="4258824"/>
              <a:ext cx="200025" cy="1400175"/>
            </a:xfrm>
            <a:prstGeom prst="rect">
              <a:avLst/>
            </a:prstGeom>
          </p:spPr>
        </p:pic>
        <p:pic>
          <p:nvPicPr>
            <p:cNvPr id="24" name="Graphic 23">
              <a:extLst>
                <a:ext uri="{FF2B5EF4-FFF2-40B4-BE49-F238E27FC236}">
                  <a16:creationId xmlns:a16="http://schemas.microsoft.com/office/drawing/2014/main" id="{BECE4A8A-ABDE-25A6-1D58-F658680EE3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7560361" y="4350058"/>
              <a:ext cx="200025" cy="1600200"/>
            </a:xfrm>
            <a:prstGeom prst="rect">
              <a:avLst/>
            </a:prstGeom>
          </p:spPr>
        </p:pic>
      </p:grpSp>
      <p:sp>
        <p:nvSpPr>
          <p:cNvPr id="31" name="Text Placeholder 6">
            <a:extLst>
              <a:ext uri="{FF2B5EF4-FFF2-40B4-BE49-F238E27FC236}">
                <a16:creationId xmlns:a16="http://schemas.microsoft.com/office/drawing/2014/main" id="{EA6A3600-232C-8ACC-6EA6-C42C7AF36004}"/>
              </a:ext>
            </a:extLst>
          </p:cNvPr>
          <p:cNvSpPr txBox="1">
            <a:spLocks/>
          </p:cNvSpPr>
          <p:nvPr/>
        </p:nvSpPr>
        <p:spPr>
          <a:xfrm>
            <a:off x="9410958" y="3964954"/>
            <a:ext cx="36000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b="1"/>
              <a:t>5.</a:t>
            </a:r>
          </a:p>
        </p:txBody>
      </p:sp>
      <p:pic>
        <p:nvPicPr>
          <p:cNvPr id="58" name="Picture Placeholder 57" descr="Two Numicon 5-pieces. The first has 5 yellow pegs, the second has 2 yellow pegs">
            <a:extLst>
              <a:ext uri="{FF2B5EF4-FFF2-40B4-BE49-F238E27FC236}">
                <a16:creationId xmlns:a16="http://schemas.microsoft.com/office/drawing/2014/main" id="{72F7BD33-67DC-DD4F-C855-861A89BB3C6F}"/>
              </a:ext>
            </a:extLst>
          </p:cNvPr>
          <p:cNvPicPr>
            <a:picLocks noGrp="1" noChangeAspect="1"/>
          </p:cNvPicPr>
          <p:nvPr>
            <p:ph type="pic" sz="quarter" idx="22"/>
          </p:nvPr>
        </p:nvPicPr>
        <p:blipFill>
          <a:blip r:embed="rId14"/>
          <a:stretch/>
        </p:blipFill>
        <p:spPr>
          <a:xfrm>
            <a:off x="9661299" y="4479422"/>
            <a:ext cx="1954803" cy="1326065"/>
          </a:xfrm>
        </p:spPr>
      </p:pic>
      <p:pic>
        <p:nvPicPr>
          <p:cNvPr id="16" name="Picture Placeholder 15" descr="Key words">
            <a:extLst>
              <a:ext uri="{FF2B5EF4-FFF2-40B4-BE49-F238E27FC236}">
                <a16:creationId xmlns:a16="http://schemas.microsoft.com/office/drawing/2014/main" id="{BF45CEE3-CB10-FC54-051C-E51447C9855B}"/>
              </a:ext>
            </a:extLst>
          </p:cNvPr>
          <p:cNvPicPr>
            <a:picLocks noGrp="1" noChangeAspect="1"/>
          </p:cNvPicPr>
          <p:nvPr>
            <p:ph type="pic" sz="quarter" idx="15"/>
          </p:nvPr>
        </p:nvPicPr>
        <p:blipFill>
          <a:blip r:embed="rId15">
            <a:extLst>
              <a:ext uri="{96DAC541-7B7A-43D3-8B79-37D633B846F1}">
                <asvg:svgBlip xmlns:asvg="http://schemas.microsoft.com/office/drawing/2016/SVG/main" r:embed="rId16"/>
              </a:ext>
            </a:extLst>
          </a:blip>
          <a:srcRect t="220" b="220"/>
          <a:stretch>
            <a:fillRect/>
          </a:stretch>
        </p:blipFill>
        <p:spPr/>
      </p:pic>
      <p:sp>
        <p:nvSpPr>
          <p:cNvPr id="14" name="Text Placeholder 13">
            <a:extLst>
              <a:ext uri="{FF2B5EF4-FFF2-40B4-BE49-F238E27FC236}">
                <a16:creationId xmlns:a16="http://schemas.microsoft.com/office/drawing/2014/main" id="{EE9299E3-6C1B-F1E1-664D-C1AA5B78D9E2}"/>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189972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2FD1-2CA2-31A3-4DD7-AB4C2A5EBB19}"/>
              </a:ext>
            </a:extLst>
          </p:cNvPr>
          <p:cNvSpPr>
            <a:spLocks noGrp="1"/>
          </p:cNvSpPr>
          <p:nvPr>
            <p:ph type="title"/>
          </p:nvPr>
        </p:nvSpPr>
        <p:spPr>
          <a:xfrm>
            <a:off x="891373" y="307050"/>
            <a:ext cx="4680000" cy="415498"/>
          </a:xfrm>
        </p:spPr>
        <p:txBody>
          <a:bodyPr/>
          <a:lstStyle/>
          <a:p>
            <a:r>
              <a:rPr lang="en-GB">
                <a:ea typeface="Calibri"/>
              </a:rPr>
              <a:t>Exit</a:t>
            </a:r>
            <a:endParaRPr lang="en-GB"/>
          </a:p>
        </p:txBody>
      </p:sp>
      <p:pic>
        <p:nvPicPr>
          <p:cNvPr id="22" name="Picture 21" descr="Oracy groupings: pairs">
            <a:extLst>
              <a:ext uri="{FF2B5EF4-FFF2-40B4-BE49-F238E27FC236}">
                <a16:creationId xmlns:a16="http://schemas.microsoft.com/office/drawing/2014/main" id="{E2009417-96E9-C643-76BC-6C9ACAD1FED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4340BB20-556F-0272-0DE7-0ECFDE16EC53}"/>
              </a:ext>
            </a:extLst>
          </p:cNvPr>
          <p:cNvSpPr>
            <a:spLocks noGrp="1"/>
          </p:cNvSpPr>
          <p:nvPr>
            <p:ph type="body" sz="quarter" idx="11"/>
          </p:nvPr>
        </p:nvSpPr>
        <p:spPr>
          <a:xfrm>
            <a:off x="263523" y="1052514"/>
            <a:ext cx="9000000" cy="1118255"/>
          </a:xfrm>
        </p:spPr>
        <p:txBody>
          <a:bodyPr/>
          <a:lstStyle/>
          <a:p>
            <a:r>
              <a:rPr lang="en-GB" dirty="0"/>
              <a:t>The tower below is made up of 8 cubes.</a:t>
            </a:r>
          </a:p>
          <a:p>
            <a:endParaRPr lang="en-GB" dirty="0"/>
          </a:p>
        </p:txBody>
      </p:sp>
      <p:grpSp>
        <p:nvGrpSpPr>
          <p:cNvPr id="13" name="Group 12" descr="A tower of 8 interlocking cubes: 2 pink, 3 orange, 1 green and 2 blue">
            <a:extLst>
              <a:ext uri="{FF2B5EF4-FFF2-40B4-BE49-F238E27FC236}">
                <a16:creationId xmlns:a16="http://schemas.microsoft.com/office/drawing/2014/main" id="{EF70A931-5A66-4D41-B331-D96F1921AF9A}"/>
              </a:ext>
            </a:extLst>
          </p:cNvPr>
          <p:cNvGrpSpPr/>
          <p:nvPr/>
        </p:nvGrpSpPr>
        <p:grpSpPr>
          <a:xfrm>
            <a:off x="702096" y="1729927"/>
            <a:ext cx="2446071" cy="4211841"/>
            <a:chOff x="702096" y="1729927"/>
            <a:chExt cx="2446071" cy="4211841"/>
          </a:xfrm>
        </p:grpSpPr>
        <p:pic>
          <p:nvPicPr>
            <p:cNvPr id="12" name="Picture 11" descr="Tower of 2 pink cubes, 3 orange cubes, 1 green cube and 2 blue cubes">
              <a:extLst>
                <a:ext uri="{FF2B5EF4-FFF2-40B4-BE49-F238E27FC236}">
                  <a16:creationId xmlns:a16="http://schemas.microsoft.com/office/drawing/2014/main" id="{4F6015E8-F8F9-5C57-C5D5-B93A48945158}"/>
                </a:ext>
              </a:extLst>
            </p:cNvPr>
            <p:cNvPicPr>
              <a:picLocks noChangeAspect="1"/>
            </p:cNvPicPr>
            <p:nvPr/>
          </p:nvPicPr>
          <p:blipFill>
            <a:blip r:embed="rId4"/>
            <a:stretch>
              <a:fillRect/>
            </a:stretch>
          </p:blipFill>
          <p:spPr>
            <a:xfrm>
              <a:off x="702096" y="1729927"/>
              <a:ext cx="1013597" cy="4211841"/>
            </a:xfrm>
            <a:prstGeom prst="rect">
              <a:avLst/>
            </a:prstGeom>
          </p:spPr>
        </p:pic>
        <p:grpSp>
          <p:nvGrpSpPr>
            <p:cNvPr id="9" name="Group 8">
              <a:extLst>
                <a:ext uri="{FF2B5EF4-FFF2-40B4-BE49-F238E27FC236}">
                  <a16:creationId xmlns:a16="http://schemas.microsoft.com/office/drawing/2014/main" id="{EAF5C009-B505-0EE0-A21D-E3F9CE1889E6}"/>
                </a:ext>
              </a:extLst>
            </p:cNvPr>
            <p:cNvGrpSpPr/>
            <p:nvPr/>
          </p:nvGrpSpPr>
          <p:grpSpPr>
            <a:xfrm>
              <a:off x="1667642" y="1923393"/>
              <a:ext cx="1480525" cy="3741683"/>
              <a:chOff x="1667642" y="1923393"/>
              <a:chExt cx="1480525" cy="3741683"/>
            </a:xfrm>
          </p:grpSpPr>
          <p:sp>
            <p:nvSpPr>
              <p:cNvPr id="14" name="Right Bracket 13">
                <a:extLst>
                  <a:ext uri="{FF2B5EF4-FFF2-40B4-BE49-F238E27FC236}">
                    <a16:creationId xmlns:a16="http://schemas.microsoft.com/office/drawing/2014/main" id="{1F31ECA8-6D9B-B0BC-A558-E6F04A7C5F78}"/>
                  </a:ext>
                </a:extLst>
              </p:cNvPr>
              <p:cNvSpPr/>
              <p:nvPr/>
            </p:nvSpPr>
            <p:spPr>
              <a:xfrm>
                <a:off x="1667642" y="1923393"/>
                <a:ext cx="349534" cy="94943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ight Bracket 14">
                <a:extLst>
                  <a:ext uri="{FF2B5EF4-FFF2-40B4-BE49-F238E27FC236}">
                    <a16:creationId xmlns:a16="http://schemas.microsoft.com/office/drawing/2014/main" id="{726B9FCA-F3D4-18F0-81B8-9EB0D8DE99D4}"/>
                  </a:ext>
                </a:extLst>
              </p:cNvPr>
              <p:cNvSpPr/>
              <p:nvPr/>
            </p:nvSpPr>
            <p:spPr>
              <a:xfrm>
                <a:off x="1675210" y="2872828"/>
                <a:ext cx="349534" cy="46245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ight Bracket 15">
                <a:extLst>
                  <a:ext uri="{FF2B5EF4-FFF2-40B4-BE49-F238E27FC236}">
                    <a16:creationId xmlns:a16="http://schemas.microsoft.com/office/drawing/2014/main" id="{8221183C-7F91-972B-13FE-8DE6FB1897C8}"/>
                  </a:ext>
                </a:extLst>
              </p:cNvPr>
              <p:cNvSpPr/>
              <p:nvPr/>
            </p:nvSpPr>
            <p:spPr>
              <a:xfrm>
                <a:off x="1675210" y="3335283"/>
                <a:ext cx="349534" cy="1390869"/>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ight Bracket 16">
                <a:extLst>
                  <a:ext uri="{FF2B5EF4-FFF2-40B4-BE49-F238E27FC236}">
                    <a16:creationId xmlns:a16="http://schemas.microsoft.com/office/drawing/2014/main" id="{A0E413FA-7F2E-7157-1088-529E8EB9A7D5}"/>
                  </a:ext>
                </a:extLst>
              </p:cNvPr>
              <p:cNvSpPr/>
              <p:nvPr/>
            </p:nvSpPr>
            <p:spPr>
              <a:xfrm>
                <a:off x="1675210" y="4726131"/>
                <a:ext cx="349534" cy="93894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3B834499-AA8F-57EB-3AAC-23BB14233841}"/>
                  </a:ext>
                </a:extLst>
              </p:cNvPr>
              <p:cNvSpPr txBox="1"/>
              <p:nvPr/>
            </p:nvSpPr>
            <p:spPr>
              <a:xfrm>
                <a:off x="2024744" y="2211693"/>
                <a:ext cx="1123423" cy="430887"/>
              </a:xfrm>
              <a:prstGeom prst="rect">
                <a:avLst/>
              </a:prstGeom>
              <a:noFill/>
            </p:spPr>
            <p:txBody>
              <a:bodyPr wrap="square" rtlCol="0">
                <a:spAutoFit/>
              </a:bodyPr>
              <a:lstStyle/>
              <a:p>
                <a:r>
                  <a:rPr lang="en-GB" sz="2200">
                    <a:latin typeface="+mn-lt"/>
                  </a:rPr>
                  <a:t>blue</a:t>
                </a:r>
              </a:p>
            </p:txBody>
          </p:sp>
          <p:sp>
            <p:nvSpPr>
              <p:cNvPr id="19" name="TextBox 18">
                <a:extLst>
                  <a:ext uri="{FF2B5EF4-FFF2-40B4-BE49-F238E27FC236}">
                    <a16:creationId xmlns:a16="http://schemas.microsoft.com/office/drawing/2014/main" id="{91636E2A-5631-3D09-D83B-E1CEDA1CCB6C}"/>
                  </a:ext>
                </a:extLst>
              </p:cNvPr>
              <p:cNvSpPr txBox="1"/>
              <p:nvPr/>
            </p:nvSpPr>
            <p:spPr>
              <a:xfrm>
                <a:off x="2024744" y="2919389"/>
                <a:ext cx="1123423" cy="430887"/>
              </a:xfrm>
              <a:prstGeom prst="rect">
                <a:avLst/>
              </a:prstGeom>
              <a:noFill/>
            </p:spPr>
            <p:txBody>
              <a:bodyPr wrap="square" rtlCol="0">
                <a:spAutoFit/>
              </a:bodyPr>
              <a:lstStyle/>
              <a:p>
                <a:r>
                  <a:rPr lang="en-GB" sz="2200">
                    <a:latin typeface="+mn-lt"/>
                  </a:rPr>
                  <a:t>green</a:t>
                </a:r>
              </a:p>
            </p:txBody>
          </p:sp>
          <p:sp>
            <p:nvSpPr>
              <p:cNvPr id="20" name="TextBox 19">
                <a:extLst>
                  <a:ext uri="{FF2B5EF4-FFF2-40B4-BE49-F238E27FC236}">
                    <a16:creationId xmlns:a16="http://schemas.microsoft.com/office/drawing/2014/main" id="{F54A0DEA-9AC8-69E9-C476-CBFBE604BEA6}"/>
                  </a:ext>
                </a:extLst>
              </p:cNvPr>
              <p:cNvSpPr txBox="1"/>
              <p:nvPr/>
            </p:nvSpPr>
            <p:spPr>
              <a:xfrm>
                <a:off x="2024744" y="3830201"/>
                <a:ext cx="1123423" cy="430887"/>
              </a:xfrm>
              <a:prstGeom prst="rect">
                <a:avLst/>
              </a:prstGeom>
              <a:noFill/>
            </p:spPr>
            <p:txBody>
              <a:bodyPr wrap="square" rtlCol="0">
                <a:spAutoFit/>
              </a:bodyPr>
              <a:lstStyle/>
              <a:p>
                <a:r>
                  <a:rPr lang="en-GB" sz="2200">
                    <a:latin typeface="+mn-lt"/>
                  </a:rPr>
                  <a:t>orange</a:t>
                </a:r>
              </a:p>
            </p:txBody>
          </p:sp>
          <p:sp>
            <p:nvSpPr>
              <p:cNvPr id="21" name="TextBox 20">
                <a:extLst>
                  <a:ext uri="{FF2B5EF4-FFF2-40B4-BE49-F238E27FC236}">
                    <a16:creationId xmlns:a16="http://schemas.microsoft.com/office/drawing/2014/main" id="{D3A464A1-EF20-2CDC-7706-E3DB77A54301}"/>
                  </a:ext>
                </a:extLst>
              </p:cNvPr>
              <p:cNvSpPr txBox="1"/>
              <p:nvPr/>
            </p:nvSpPr>
            <p:spPr>
              <a:xfrm>
                <a:off x="2024744" y="4977345"/>
                <a:ext cx="1123423" cy="430887"/>
              </a:xfrm>
              <a:prstGeom prst="rect">
                <a:avLst/>
              </a:prstGeom>
              <a:noFill/>
            </p:spPr>
            <p:txBody>
              <a:bodyPr wrap="square" rtlCol="0">
                <a:spAutoFit/>
              </a:bodyPr>
              <a:lstStyle/>
              <a:p>
                <a:r>
                  <a:rPr lang="en-GB" sz="2200">
                    <a:latin typeface="+mn-lt"/>
                  </a:rPr>
                  <a:t>pink</a:t>
                </a:r>
              </a:p>
            </p:txBody>
          </p:sp>
        </p:grpSp>
      </p:grpSp>
      <p:sp>
        <p:nvSpPr>
          <p:cNvPr id="4" name="Text Placeholder 3">
            <a:extLst>
              <a:ext uri="{FF2B5EF4-FFF2-40B4-BE49-F238E27FC236}">
                <a16:creationId xmlns:a16="http://schemas.microsoft.com/office/drawing/2014/main" id="{8889033D-1D87-CECD-CCFD-377DEFABF538}"/>
              </a:ext>
            </a:extLst>
          </p:cNvPr>
          <p:cNvSpPr>
            <a:spLocks noGrp="1"/>
          </p:cNvSpPr>
          <p:nvPr>
            <p:ph type="body" sz="quarter" idx="4294967295"/>
          </p:nvPr>
        </p:nvSpPr>
        <p:spPr>
          <a:xfrm>
            <a:off x="4150351" y="2159586"/>
            <a:ext cx="5850123" cy="1269414"/>
          </a:xfrm>
          <a:prstGeom prst="wedgeRoundRectCallout">
            <a:avLst>
              <a:gd name="adj1" fmla="val 56153"/>
              <a:gd name="adj2" fmla="val 10894"/>
              <a:gd name="adj3" fmla="val 16667"/>
            </a:avLst>
          </a:prstGeom>
          <a:solidFill>
            <a:srgbClr val="FEF0DF"/>
          </a:solidFill>
        </p:spPr>
        <p:txBody>
          <a:bodyPr tIns="90000" bIns="90000"/>
          <a:lstStyle/>
          <a:p>
            <a:pPr marL="0" indent="0">
              <a:lnSpc>
                <a:spcPct val="150000"/>
              </a:lnSpc>
              <a:spcBef>
                <a:spcPts val="0"/>
              </a:spcBef>
              <a:spcAft>
                <a:spcPts val="800"/>
              </a:spcAft>
              <a:buNone/>
            </a:pPr>
            <a:r>
              <a:rPr lang="en-GB" sz="2200" dirty="0"/>
              <a:t>Write an adding sentence to show the fraction of the tower that is pink, orange and green. </a:t>
            </a:r>
          </a:p>
        </p:txBody>
      </p:sp>
      <p:pic>
        <p:nvPicPr>
          <p:cNvPr id="10" name="Graphic 9">
            <a:extLst>
              <a:ext uri="{FF2B5EF4-FFF2-40B4-BE49-F238E27FC236}">
                <a16:creationId xmlns:a16="http://schemas.microsoft.com/office/drawing/2014/main" id="{0193344E-A744-59B2-7E2C-1358C7E968D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5707" y="1729927"/>
            <a:ext cx="1800000" cy="3800332"/>
          </a:xfrm>
          <a:prstGeom prst="rect">
            <a:avLst/>
          </a:prstGeom>
        </p:spPr>
      </p:pic>
      <p:pic>
        <p:nvPicPr>
          <p:cNvPr id="8" name="Picture Placeholder 7" descr="Key words">
            <a:extLst>
              <a:ext uri="{FF2B5EF4-FFF2-40B4-BE49-F238E27FC236}">
                <a16:creationId xmlns:a16="http://schemas.microsoft.com/office/drawing/2014/main" id="{78D513DC-B65F-AF37-7063-36F33FB24112}"/>
              </a:ext>
              <a:ext uri="{C183D7F6-B498-43B3-948B-1728B52AA6E4}">
                <adec:decorative xmlns:adec="http://schemas.microsoft.com/office/drawing/2017/decorative" val="0"/>
              </a:ext>
            </a:extLst>
          </p:cNvPr>
          <p:cNvPicPr>
            <a:picLocks noGrp="1" noChangeAspect="1"/>
          </p:cNvPicPr>
          <p:nvPr>
            <p:ph type="pic" sz="quarter" idx="17"/>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6" name="Text Placeholder 5">
            <a:extLst>
              <a:ext uri="{FF2B5EF4-FFF2-40B4-BE49-F238E27FC236}">
                <a16:creationId xmlns:a16="http://schemas.microsoft.com/office/drawing/2014/main" id="{08B0737E-2CCE-CFBA-49FF-29B68E33C051}"/>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263333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5B8-4E56-6D82-014A-57185C01AD0A}"/>
              </a:ext>
            </a:extLst>
          </p:cNvPr>
          <p:cNvSpPr>
            <a:spLocks noGrp="1"/>
          </p:cNvSpPr>
          <p:nvPr>
            <p:ph type="title"/>
          </p:nvPr>
        </p:nvSpPr>
        <p:spPr>
          <a:xfrm>
            <a:off x="892800" y="307050"/>
            <a:ext cx="5148000" cy="415498"/>
          </a:xfrm>
        </p:spPr>
        <p:txBody>
          <a:bodyPr/>
          <a:lstStyle/>
          <a:p>
            <a:r>
              <a:rPr lang="en-GB">
                <a:ea typeface="Calibri"/>
              </a:rPr>
              <a:t>Reflection</a:t>
            </a:r>
            <a:endParaRPr lang="en-GB"/>
          </a:p>
        </p:txBody>
      </p:sp>
      <p:sp>
        <p:nvSpPr>
          <p:cNvPr id="3" name="Text Placeholder 2">
            <a:extLst>
              <a:ext uri="{FF2B5EF4-FFF2-40B4-BE49-F238E27FC236}">
                <a16:creationId xmlns:a16="http://schemas.microsoft.com/office/drawing/2014/main" id="{F83ED6F4-437D-8ACF-A7D4-1E667EEB933D}"/>
              </a:ext>
            </a:extLst>
          </p:cNvPr>
          <p:cNvSpPr>
            <a:spLocks noGrp="1"/>
          </p:cNvSpPr>
          <p:nvPr>
            <p:ph type="body" sz="quarter" idx="11"/>
          </p:nvPr>
        </p:nvSpPr>
        <p:spPr>
          <a:xfrm>
            <a:off x="1258703" y="1803047"/>
            <a:ext cx="6368679" cy="1015663"/>
          </a:xfrm>
        </p:spPr>
        <p:txBody>
          <a:bodyPr/>
          <a:lstStyle/>
          <a:p>
            <a:r>
              <a:rPr lang="en-GB"/>
              <a:t>Find the Numicon piece that shows how you feel about adding two or more fractions.</a:t>
            </a:r>
          </a:p>
        </p:txBody>
      </p:sp>
      <p:sp>
        <p:nvSpPr>
          <p:cNvPr id="5" name="Rounded Rectangle 4">
            <a:extLst>
              <a:ext uri="{FF2B5EF4-FFF2-40B4-BE49-F238E27FC236}">
                <a16:creationId xmlns:a16="http://schemas.microsoft.com/office/drawing/2014/main" id="{C3B48EFF-845B-4227-449A-1949A51AF5F8}"/>
              </a:ext>
              <a:ext uri="{C183D7F6-B498-43B3-948B-1728B52AA6E4}">
                <adec:decorative xmlns:adec="http://schemas.microsoft.com/office/drawing/2017/decorative" val="1"/>
              </a:ext>
            </a:extLst>
          </p:cNvPr>
          <p:cNvSpPr/>
          <p:nvPr/>
        </p:nvSpPr>
        <p:spPr>
          <a:xfrm>
            <a:off x="978458" y="1506827"/>
            <a:ext cx="6929170" cy="1639143"/>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endParaRPr lang="en-GB" sz="220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4" name="Merge 3">
            <a:extLst>
              <a:ext uri="{FF2B5EF4-FFF2-40B4-BE49-F238E27FC236}">
                <a16:creationId xmlns:a16="http://schemas.microsoft.com/office/drawing/2014/main" id="{3155FBFB-8285-B7FC-26CA-D9671A4EAB85}"/>
              </a:ext>
              <a:ext uri="{C183D7F6-B498-43B3-948B-1728B52AA6E4}">
                <adec:decorative xmlns:adec="http://schemas.microsoft.com/office/drawing/2017/decorative" val="1"/>
              </a:ext>
            </a:extLst>
          </p:cNvPr>
          <p:cNvSpPr>
            <a:spLocks noChangeAspect="1"/>
          </p:cNvSpPr>
          <p:nvPr/>
        </p:nvSpPr>
        <p:spPr>
          <a:xfrm>
            <a:off x="1493655" y="3145971"/>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DE420A12-6D58-E36B-2925-1546B43769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313" y="3145971"/>
            <a:ext cx="1659601" cy="3503908"/>
          </a:xfrm>
          <a:prstGeom prst="rect">
            <a:avLst/>
          </a:prstGeom>
        </p:spPr>
      </p:pic>
    </p:spTree>
    <p:extLst>
      <p:ext uri="{BB962C8B-B14F-4D97-AF65-F5344CB8AC3E}">
        <p14:creationId xmlns:p14="http://schemas.microsoft.com/office/powerpoint/2010/main" val="243887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CDFD-620D-B940-32D0-21406567F6C9}"/>
              </a:ext>
            </a:extLst>
          </p:cNvPr>
          <p:cNvSpPr>
            <a:spLocks noGrp="1"/>
          </p:cNvSpPr>
          <p:nvPr>
            <p:ph type="title"/>
          </p:nvPr>
        </p:nvSpPr>
        <p:spPr>
          <a:xfrm>
            <a:off x="891373" y="307050"/>
            <a:ext cx="4680000" cy="415498"/>
          </a:xfrm>
        </p:spPr>
        <p:txBody>
          <a:bodyPr/>
          <a:lstStyle/>
          <a:p>
            <a:r>
              <a:rPr lang="en-GB">
                <a:ea typeface="Calibri"/>
              </a:rPr>
              <a:t>Extend and explore (1)</a:t>
            </a:r>
            <a:endParaRPr lang="en-GB"/>
          </a:p>
        </p:txBody>
      </p:sp>
      <p:pic>
        <p:nvPicPr>
          <p:cNvPr id="6" name="Picture 5" descr="A table with the headings Dice roll and Fraction. Roll a 1 and get the fraction one-ninth. Roll a 2 and get the fraction two-ninths. Roll a 3 and get the fraction three-ninths. Roll a 4 and get the fraction four-ninths. Roll a 5 and get the fraction five-ninths. Roll a 6 and get the fraction six-ninths. ">
            <a:extLst>
              <a:ext uri="{FF2B5EF4-FFF2-40B4-BE49-F238E27FC236}">
                <a16:creationId xmlns:a16="http://schemas.microsoft.com/office/drawing/2014/main" id="{071DDBE9-5467-D7C5-CF77-61DB2F9E4F5C}"/>
              </a:ext>
            </a:extLst>
          </p:cNvPr>
          <p:cNvPicPr>
            <a:picLocks noChangeAspect="1"/>
          </p:cNvPicPr>
          <p:nvPr/>
        </p:nvPicPr>
        <p:blipFill>
          <a:blip r:embed="rId3"/>
          <a:stretch>
            <a:fillRect/>
          </a:stretch>
        </p:blipFill>
        <p:spPr>
          <a:xfrm>
            <a:off x="339123" y="1047257"/>
            <a:ext cx="2540548" cy="3765003"/>
          </a:xfrm>
          <a:prstGeom prst="rect">
            <a:avLst/>
          </a:prstGeom>
        </p:spPr>
      </p:pic>
      <p:sp>
        <p:nvSpPr>
          <p:cNvPr id="3" name="Text Placeholder 2">
            <a:extLst>
              <a:ext uri="{FF2B5EF4-FFF2-40B4-BE49-F238E27FC236}">
                <a16:creationId xmlns:a16="http://schemas.microsoft.com/office/drawing/2014/main" id="{4CDD692A-EB65-0282-2D25-BA0CF771EFFA}"/>
              </a:ext>
            </a:extLst>
          </p:cNvPr>
          <p:cNvSpPr>
            <a:spLocks noGrp="1"/>
          </p:cNvSpPr>
          <p:nvPr>
            <p:ph type="body" sz="quarter" idx="11"/>
          </p:nvPr>
        </p:nvSpPr>
        <p:spPr>
          <a:xfrm>
            <a:off x="3251423" y="1052513"/>
            <a:ext cx="8627968" cy="2103140"/>
          </a:xfrm>
        </p:spPr>
        <p:txBody>
          <a:bodyPr/>
          <a:lstStyle/>
          <a:p>
            <a:pPr marL="457200" indent="-457200">
              <a:lnSpc>
                <a:spcPct val="100000"/>
              </a:lnSpc>
              <a:buFont typeface="+mj-lt"/>
              <a:buAutoNum type="arabicPeriod"/>
            </a:pPr>
            <a:r>
              <a:rPr lang="en-GB"/>
              <a:t>Roll the dice until you get three different fractions.</a:t>
            </a:r>
          </a:p>
          <a:p>
            <a:pPr marL="457200" indent="-457200">
              <a:lnSpc>
                <a:spcPct val="100000"/>
              </a:lnSpc>
              <a:buFont typeface="+mj-lt"/>
              <a:buAutoNum type="arabicPeriod"/>
            </a:pPr>
            <a:r>
              <a:rPr lang="en-GB"/>
              <a:t>Write the three fractions in an adding sentence. </a:t>
            </a:r>
          </a:p>
          <a:p>
            <a:pPr marL="457200" indent="-457200">
              <a:lnSpc>
                <a:spcPct val="100000"/>
              </a:lnSpc>
              <a:buFont typeface="+mj-lt"/>
              <a:buAutoNum type="arabicPeriod"/>
            </a:pPr>
            <a:r>
              <a:rPr lang="en-GB"/>
              <a:t>Find the total.</a:t>
            </a:r>
          </a:p>
          <a:p>
            <a:pPr marL="457200" indent="-457200">
              <a:lnSpc>
                <a:spcPct val="100000"/>
              </a:lnSpc>
              <a:buFont typeface="+mj-lt"/>
              <a:buAutoNum type="arabicPeriod"/>
            </a:pPr>
            <a:r>
              <a:rPr lang="en-GB"/>
              <a:t>Repeat four times.</a:t>
            </a:r>
          </a:p>
          <a:p>
            <a:pPr marL="457200" indent="-457200">
              <a:lnSpc>
                <a:spcPct val="100000"/>
              </a:lnSpc>
              <a:buFont typeface="+mj-lt"/>
              <a:buAutoNum type="arabicPeriod"/>
            </a:pPr>
            <a:r>
              <a:rPr lang="en-GB"/>
              <a:t>What is the largest total you can make?</a:t>
            </a:r>
          </a:p>
        </p:txBody>
      </p:sp>
      <p:grpSp>
        <p:nvGrpSpPr>
          <p:cNvPr id="18" name="Group 17" descr="Speech bubble: Use Numicon pieces and pegs to build the fractions.">
            <a:extLst>
              <a:ext uri="{FF2B5EF4-FFF2-40B4-BE49-F238E27FC236}">
                <a16:creationId xmlns:a16="http://schemas.microsoft.com/office/drawing/2014/main" id="{29B3DBC6-F071-EAEA-82D9-9590BC4AB26E}"/>
              </a:ext>
            </a:extLst>
          </p:cNvPr>
          <p:cNvGrpSpPr/>
          <p:nvPr/>
        </p:nvGrpSpPr>
        <p:grpSpPr>
          <a:xfrm>
            <a:off x="8590208" y="2195428"/>
            <a:ext cx="2953218" cy="1888951"/>
            <a:chOff x="1684269" y="5029200"/>
            <a:chExt cx="2624825" cy="1888951"/>
          </a:xfrm>
        </p:grpSpPr>
        <p:sp>
          <p:nvSpPr>
            <p:cNvPr id="19" name="Rounded Rectangle 4">
              <a:extLst>
                <a:ext uri="{FF2B5EF4-FFF2-40B4-BE49-F238E27FC236}">
                  <a16:creationId xmlns:a16="http://schemas.microsoft.com/office/drawing/2014/main" id="{07FD13C9-4DDA-C9F9-5B47-A091BD23F978}"/>
                </a:ext>
                <a:ext uri="{C183D7F6-B498-43B3-948B-1728B52AA6E4}">
                  <adec:decorative xmlns:adec="http://schemas.microsoft.com/office/drawing/2017/decorative" val="0"/>
                </a:ext>
              </a:extLst>
            </p:cNvPr>
            <p:cNvSpPr/>
            <p:nvPr/>
          </p:nvSpPr>
          <p:spPr>
            <a:xfrm>
              <a:off x="1684269" y="5029200"/>
              <a:ext cx="2624825" cy="150692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Use Numicon pieces and pegs to build the fractions.</a:t>
              </a:r>
            </a:p>
          </p:txBody>
        </p:sp>
        <p:sp>
          <p:nvSpPr>
            <p:cNvPr id="20" name="Merge 5">
              <a:extLst>
                <a:ext uri="{FF2B5EF4-FFF2-40B4-BE49-F238E27FC236}">
                  <a16:creationId xmlns:a16="http://schemas.microsoft.com/office/drawing/2014/main" id="{9AE27DF4-7925-30E4-05E6-09EAD89FF813}"/>
                </a:ext>
                <a:ext uri="{C183D7F6-B498-43B3-948B-1728B52AA6E4}">
                  <adec:decorative xmlns:adec="http://schemas.microsoft.com/office/drawing/2017/decorative" val="1"/>
                </a:ext>
              </a:extLst>
            </p:cNvPr>
            <p:cNvSpPr>
              <a:spLocks noChangeAspect="1"/>
            </p:cNvSpPr>
            <p:nvPr/>
          </p:nvSpPr>
          <p:spPr>
            <a:xfrm>
              <a:off x="3716930" y="6536120"/>
              <a:ext cx="338784" cy="382031"/>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Placeholder 16">
            <a:extLst>
              <a:ext uri="{FF2B5EF4-FFF2-40B4-BE49-F238E27FC236}">
                <a16:creationId xmlns:a16="http://schemas.microsoft.com/office/drawing/2014/main" id="{D4854F61-06CE-5722-0799-BF5934D65E8A}"/>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96DAC541-7B7A-43D3-8B79-37D633B846F1}">
                <asvg:svgBlip xmlns:asvg="http://schemas.microsoft.com/office/drawing/2016/SVG/main" r:embed="rId5"/>
              </a:ext>
            </a:extLst>
          </a:blip>
          <a:stretch>
            <a:fillRect/>
          </a:stretch>
        </p:blipFill>
        <p:spPr>
          <a:xfrm>
            <a:off x="10764649" y="3423578"/>
            <a:ext cx="1427351" cy="3221013"/>
          </a:xfrm>
          <a:prstGeom prst="rect">
            <a:avLst/>
          </a:prstGeom>
        </p:spPr>
      </p:pic>
      <p:pic>
        <p:nvPicPr>
          <p:cNvPr id="16" name="Picture Placeholder 15" descr="Key words">
            <a:extLst>
              <a:ext uri="{FF2B5EF4-FFF2-40B4-BE49-F238E27FC236}">
                <a16:creationId xmlns:a16="http://schemas.microsoft.com/office/drawing/2014/main" id="{60A270F9-893C-ACEB-F2BB-893BE18A622F}"/>
              </a:ext>
              <a:ext uri="{C183D7F6-B498-43B3-948B-1728B52AA6E4}">
                <adec:decorative xmlns:adec="http://schemas.microsoft.com/office/drawing/2017/decorative" val="0"/>
              </a:ext>
            </a:extLst>
          </p:cNvPr>
          <p:cNvPicPr>
            <a:picLocks noGrp="1" noChangeAspect="1"/>
          </p:cNvPicPr>
          <p:nvPr>
            <p:ph type="pic" sz="quarter" idx="15"/>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14" name="Text Placeholder 13">
            <a:extLst>
              <a:ext uri="{FF2B5EF4-FFF2-40B4-BE49-F238E27FC236}">
                <a16:creationId xmlns:a16="http://schemas.microsoft.com/office/drawing/2014/main" id="{13F0C5EB-C7A6-6EFB-8539-0C784B74D24A}"/>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46871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CDFD-620D-B940-32D0-21406567F6C9}"/>
              </a:ext>
            </a:extLst>
          </p:cNvPr>
          <p:cNvSpPr>
            <a:spLocks noGrp="1"/>
          </p:cNvSpPr>
          <p:nvPr>
            <p:ph type="title"/>
          </p:nvPr>
        </p:nvSpPr>
        <p:spPr>
          <a:xfrm>
            <a:off x="891373" y="307050"/>
            <a:ext cx="4680000" cy="415498"/>
          </a:xfrm>
        </p:spPr>
        <p:txBody>
          <a:bodyPr/>
          <a:lstStyle/>
          <a:p>
            <a:r>
              <a:rPr lang="en-GB">
                <a:ea typeface="Calibri"/>
              </a:rPr>
              <a:t>Extend and explore (2)</a:t>
            </a:r>
            <a:endParaRPr lang="en-GB"/>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CDD692A-EB65-0282-2D25-BA0CF771EFFA}"/>
                  </a:ext>
                </a:extLst>
              </p:cNvPr>
              <p:cNvSpPr>
                <a:spLocks noGrp="1"/>
              </p:cNvSpPr>
              <p:nvPr>
                <p:ph type="body" sz="quarter" idx="11"/>
              </p:nvPr>
            </p:nvSpPr>
            <p:spPr>
              <a:xfrm>
                <a:off x="263522" y="1052514"/>
                <a:ext cx="7160535" cy="1937966"/>
              </a:xfrm>
            </p:spPr>
            <p:txBody>
              <a:bodyPr/>
              <a:lstStyle/>
              <a:p>
                <a:r>
                  <a:rPr lang="en-GB" dirty="0"/>
                  <a:t>Ben breaks a 12-piece chocolate bar into three parts. </a:t>
                </a:r>
              </a:p>
              <a:p>
                <a:r>
                  <a:rPr lang="en-GB" dirty="0"/>
                  <a:t>If one part is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 what fractions could the other two parts be? </a:t>
                </a:r>
              </a:p>
              <a:p>
                <a:r>
                  <a:rPr lang="en-GB" dirty="0"/>
                  <a:t>How many different answers can you find?</a:t>
                </a:r>
              </a:p>
            </p:txBody>
          </p:sp>
        </mc:Choice>
        <mc:Fallback xmlns="">
          <p:sp>
            <p:nvSpPr>
              <p:cNvPr id="3" name="Text Placeholder 2">
                <a:extLst>
                  <a:ext uri="{FF2B5EF4-FFF2-40B4-BE49-F238E27FC236}">
                    <a16:creationId xmlns:a16="http://schemas.microsoft.com/office/drawing/2014/main" id="{4CDD692A-EB65-0282-2D25-BA0CF771EFFA}"/>
                  </a:ext>
                </a:extLst>
              </p:cNvPr>
              <p:cNvSpPr>
                <a:spLocks noGrp="1" noRot="1" noChangeAspect="1" noMove="1" noResize="1" noEditPoints="1" noAdjustHandles="1" noChangeArrowheads="1" noChangeShapeType="1" noTextEdit="1"/>
              </p:cNvSpPr>
              <p:nvPr>
                <p:ph type="body" sz="quarter" idx="11"/>
              </p:nvPr>
            </p:nvSpPr>
            <p:spPr>
              <a:xfrm>
                <a:off x="263522" y="1052514"/>
                <a:ext cx="7160535" cy="1937966"/>
              </a:xfrm>
              <a:blipFill>
                <a:blip r:embed="rId3"/>
                <a:stretch>
                  <a:fillRect l="-2301" b="-7843"/>
                </a:stretch>
              </a:blipFill>
            </p:spPr>
            <p:txBody>
              <a:bodyPr/>
              <a:lstStyle/>
              <a:p>
                <a:r>
                  <a:rPr lang="en-GB">
                    <a:noFill/>
                  </a:rPr>
                  <a:t> </a:t>
                </a:r>
              </a:p>
            </p:txBody>
          </p:sp>
        </mc:Fallback>
      </mc:AlternateContent>
      <p:grpSp>
        <p:nvGrpSpPr>
          <p:cNvPr id="18" name="Group 17" descr="Speech bubble: The three parts do not have to be equal.">
            <a:extLst>
              <a:ext uri="{FF2B5EF4-FFF2-40B4-BE49-F238E27FC236}">
                <a16:creationId xmlns:a16="http://schemas.microsoft.com/office/drawing/2014/main" id="{629CB245-FA75-D8C9-CF11-BBD8CE09BAF9}"/>
              </a:ext>
            </a:extLst>
          </p:cNvPr>
          <p:cNvGrpSpPr/>
          <p:nvPr/>
        </p:nvGrpSpPr>
        <p:grpSpPr>
          <a:xfrm>
            <a:off x="7657678" y="974765"/>
            <a:ext cx="3207246" cy="1260000"/>
            <a:chOff x="664095" y="6022377"/>
            <a:chExt cx="3207246" cy="1260000"/>
          </a:xfrm>
        </p:grpSpPr>
        <p:sp>
          <p:nvSpPr>
            <p:cNvPr id="19" name="Rounded Rectangle 4">
              <a:extLst>
                <a:ext uri="{FF2B5EF4-FFF2-40B4-BE49-F238E27FC236}">
                  <a16:creationId xmlns:a16="http://schemas.microsoft.com/office/drawing/2014/main" id="{08FCAFF8-AA6D-08F8-79DF-892F022F5581}"/>
                </a:ext>
              </a:extLst>
            </p:cNvPr>
            <p:cNvSpPr/>
            <p:nvPr/>
          </p:nvSpPr>
          <p:spPr>
            <a:xfrm>
              <a:off x="664095" y="6022377"/>
              <a:ext cx="2880000"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The three parts do not have to be equal.</a:t>
              </a:r>
            </a:p>
          </p:txBody>
        </p:sp>
        <p:sp>
          <p:nvSpPr>
            <p:cNvPr id="20" name="Merge 7">
              <a:extLst>
                <a:ext uri="{FF2B5EF4-FFF2-40B4-BE49-F238E27FC236}">
                  <a16:creationId xmlns:a16="http://schemas.microsoft.com/office/drawing/2014/main" id="{EE929D57-FA93-BF8D-6DD7-807F43F14DA9}"/>
                </a:ext>
              </a:extLst>
            </p:cNvPr>
            <p:cNvSpPr>
              <a:spLocks noChangeAspect="1"/>
            </p:cNvSpPr>
            <p:nvPr/>
          </p:nvSpPr>
          <p:spPr>
            <a:xfrm rot="16200000">
              <a:off x="3504294" y="6488754"/>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Placeholder 6">
            <a:extLst>
              <a:ext uri="{FF2B5EF4-FFF2-40B4-BE49-F238E27FC236}">
                <a16:creationId xmlns:a16="http://schemas.microsoft.com/office/drawing/2014/main" id="{905F516C-BBF9-ECC7-73AC-ED0EF3159300}"/>
              </a:ext>
              <a:ext uri="{C183D7F6-B498-43B3-948B-1728B52AA6E4}">
                <adec:decorative xmlns:adec="http://schemas.microsoft.com/office/drawing/2017/decorative" val="1"/>
              </a:ext>
            </a:extLst>
          </p:cNvPr>
          <p:cNvPicPr>
            <a:picLocks noGrp="1" noChangeAspect="1"/>
          </p:cNvPicPr>
          <p:nvPr>
            <p:ph type="pic" sz="quarter" idx="20"/>
          </p:nvPr>
        </p:nvPicPr>
        <p:blipFill>
          <a:blip r:embed="rId4"/>
          <a:stretch>
            <a:fillRect/>
          </a:stretch>
        </p:blipFill>
        <p:spPr>
          <a:xfrm>
            <a:off x="10794154" y="1137456"/>
            <a:ext cx="1222393" cy="1252452"/>
          </a:xfrm>
        </p:spPr>
      </p:pic>
      <p:pic>
        <p:nvPicPr>
          <p:cNvPr id="5" name="Picture 4" descr="A chocolate bar with 12 pieces in 2 rows of 6">
            <a:extLst>
              <a:ext uri="{FF2B5EF4-FFF2-40B4-BE49-F238E27FC236}">
                <a16:creationId xmlns:a16="http://schemas.microsoft.com/office/drawing/2014/main" id="{C3BE8385-BAD8-07F8-9023-7FA3E6B29299}"/>
              </a:ext>
            </a:extLst>
          </p:cNvPr>
          <p:cNvPicPr>
            <a:picLocks noChangeAspect="1"/>
          </p:cNvPicPr>
          <p:nvPr/>
        </p:nvPicPr>
        <p:blipFill>
          <a:blip r:embed="rId5"/>
          <a:stretch>
            <a:fillRect/>
          </a:stretch>
        </p:blipFill>
        <p:spPr>
          <a:xfrm>
            <a:off x="6796585" y="2837372"/>
            <a:ext cx="5078251" cy="1159368"/>
          </a:xfrm>
          <a:prstGeom prst="rect">
            <a:avLst/>
          </a:prstGeom>
        </p:spPr>
      </p:pic>
      <p:pic>
        <p:nvPicPr>
          <p:cNvPr id="16" name="Picture Placeholder 15" descr="Key words">
            <a:extLst>
              <a:ext uri="{FF2B5EF4-FFF2-40B4-BE49-F238E27FC236}">
                <a16:creationId xmlns:a16="http://schemas.microsoft.com/office/drawing/2014/main" id="{60A270F9-893C-ACEB-F2BB-893BE18A622F}"/>
              </a:ext>
              <a:ext uri="{C183D7F6-B498-43B3-948B-1728B52AA6E4}">
                <adec:decorative xmlns:adec="http://schemas.microsoft.com/office/drawing/2017/decorative" val="0"/>
              </a:ext>
            </a:extLst>
          </p:cNvPr>
          <p:cNvPicPr>
            <a:picLocks noGrp="1" noChangeAspect="1"/>
          </p:cNvPicPr>
          <p:nvPr>
            <p:ph type="pic" sz="quarter" idx="15"/>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14" name="Text Placeholder 13">
            <a:extLst>
              <a:ext uri="{FF2B5EF4-FFF2-40B4-BE49-F238E27FC236}">
                <a16:creationId xmlns:a16="http://schemas.microsoft.com/office/drawing/2014/main" id="{13F0C5EB-C7A6-6EFB-8539-0C784B74D24A}"/>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68600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C6467-06B8-9993-036C-C90D1A29001E}"/>
              </a:ext>
            </a:extLst>
          </p:cNvPr>
          <p:cNvSpPr>
            <a:spLocks noGrp="1"/>
          </p:cNvSpPr>
          <p:nvPr>
            <p:ph type="title"/>
          </p:nvPr>
        </p:nvSpPr>
        <p:spPr/>
        <p:txBody>
          <a:bodyPr lIns="0" tIns="0" rIns="0" bIns="0" anchor="t">
            <a:spAutoFit/>
          </a:bodyPr>
          <a:lstStyle/>
          <a:p>
            <a:r>
              <a:rPr lang="en-GB"/>
              <a:t>Add two or more fractions</a:t>
            </a:r>
          </a:p>
        </p:txBody>
      </p:sp>
      <p:sp>
        <p:nvSpPr>
          <p:cNvPr id="2" name="Text Placeholder 1">
            <a:extLst>
              <a:ext uri="{FF2B5EF4-FFF2-40B4-BE49-F238E27FC236}">
                <a16:creationId xmlns:a16="http://schemas.microsoft.com/office/drawing/2014/main" id="{BDEDF437-AB88-EE34-F305-25DB225B7DB9}"/>
              </a:ext>
            </a:extLst>
          </p:cNvPr>
          <p:cNvSpPr>
            <a:spLocks noGrp="1"/>
          </p:cNvSpPr>
          <p:nvPr>
            <p:ph type="body" sz="quarter" idx="11"/>
          </p:nvPr>
        </p:nvSpPr>
        <p:spPr/>
        <p:txBody>
          <a:bodyPr lIns="0" tIns="0" rIns="0" bIns="0" anchor="t">
            <a:spAutoFit/>
          </a:bodyPr>
          <a:lstStyle/>
          <a:p>
            <a:r>
              <a:rPr lang="en-GB">
                <a:ea typeface="Calibri"/>
                <a:cs typeface="Calibri"/>
              </a:rPr>
              <a:t>Year 4 (P5)  |  Fractions</a:t>
            </a:r>
            <a:endParaRPr lang="en-GB"/>
          </a:p>
        </p:txBody>
      </p:sp>
    </p:spTree>
    <p:extLst>
      <p:ext uri="{BB962C8B-B14F-4D97-AF65-F5344CB8AC3E}">
        <p14:creationId xmlns:p14="http://schemas.microsoft.com/office/powerpoint/2010/main" val="186228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1400-1A08-17E1-4AAB-59A3E685D876}"/>
              </a:ext>
            </a:extLst>
          </p:cNvPr>
          <p:cNvSpPr>
            <a:spLocks noGrp="1"/>
          </p:cNvSpPr>
          <p:nvPr>
            <p:ph type="title"/>
          </p:nvPr>
        </p:nvSpPr>
        <p:spPr/>
        <p:txBody>
          <a:bodyPr/>
          <a:lstStyle/>
          <a:p>
            <a:r>
              <a:rPr lang="en-GB"/>
              <a:t>Learning outcomes</a:t>
            </a:r>
          </a:p>
        </p:txBody>
      </p:sp>
      <p:sp>
        <p:nvSpPr>
          <p:cNvPr id="3" name="Text Placeholder 2">
            <a:extLst>
              <a:ext uri="{FF2B5EF4-FFF2-40B4-BE49-F238E27FC236}">
                <a16:creationId xmlns:a16="http://schemas.microsoft.com/office/drawing/2014/main" id="{80961869-B18B-D44F-C630-304DB4A4DC24}"/>
              </a:ext>
            </a:extLst>
          </p:cNvPr>
          <p:cNvSpPr>
            <a:spLocks noGrp="1"/>
          </p:cNvSpPr>
          <p:nvPr>
            <p:ph type="body" sz="quarter" idx="10"/>
          </p:nvPr>
        </p:nvSpPr>
        <p:spPr>
          <a:xfrm>
            <a:off x="263525" y="1638123"/>
            <a:ext cx="3600000" cy="2694410"/>
          </a:xfrm>
        </p:spPr>
        <p:txBody>
          <a:bodyPr/>
          <a:lstStyle/>
          <a:p>
            <a:r>
              <a:rPr lang="en-GB" dirty="0">
                <a:cs typeface="Calibri"/>
              </a:rPr>
              <a:t>Are children ready?</a:t>
            </a:r>
          </a:p>
          <a:p>
            <a:pPr marL="285750" lvl="1" indent="-285750">
              <a:buFont typeface="Arial" panose="020B0604020202020204" pitchFamily="34" charset="0"/>
              <a:buChar char="•"/>
            </a:pPr>
            <a:r>
              <a:rPr lang="en-GB" dirty="0"/>
              <a:t>I can add fractions with the same denominator within the whole.</a:t>
            </a:r>
          </a:p>
          <a:p>
            <a:pPr marL="285750" lvl="1" indent="-285750">
              <a:buFont typeface="Arial" panose="020B0604020202020204" pitchFamily="34" charset="0"/>
              <a:buChar char="•"/>
            </a:pPr>
            <a:r>
              <a:rPr lang="en-GB" dirty="0">
                <a:ea typeface="Calibri"/>
                <a:cs typeface="Calibri"/>
              </a:rPr>
              <a:t>I can express fractions greater than 1 as mixed numbers and improper fractions. </a:t>
            </a:r>
          </a:p>
          <a:p>
            <a:pPr marL="285750" lvl="1" indent="-285750">
              <a:buChar char="•"/>
            </a:pPr>
            <a:endParaRPr lang="en-GB" dirty="0"/>
          </a:p>
          <a:p>
            <a:pPr lvl="1"/>
            <a:r>
              <a:rPr lang="en-GB" dirty="0"/>
              <a:t>Not ready? Try Numicon Essentials: </a:t>
            </a:r>
            <a:br>
              <a:rPr lang="en-GB" dirty="0"/>
            </a:br>
            <a:r>
              <a:rPr lang="en-GB" b="1" dirty="0"/>
              <a:t>Add fractions </a:t>
            </a:r>
            <a:r>
              <a:rPr lang="en-GB" dirty="0"/>
              <a:t>(Year 3 / P4) or </a:t>
            </a:r>
            <a:r>
              <a:rPr lang="en-GB" b="1" dirty="0"/>
              <a:t>Improper fractions and mixed numbers</a:t>
            </a:r>
            <a:endParaRPr lang="en-GB" b="1" dirty="0">
              <a:ea typeface="Calibri"/>
              <a:cs typeface="Calibri"/>
            </a:endParaRPr>
          </a:p>
        </p:txBody>
      </p:sp>
      <p:sp>
        <p:nvSpPr>
          <p:cNvPr id="4" name="Text Placeholder 3">
            <a:extLst>
              <a:ext uri="{FF2B5EF4-FFF2-40B4-BE49-F238E27FC236}">
                <a16:creationId xmlns:a16="http://schemas.microsoft.com/office/drawing/2014/main" id="{5C1E4180-98F2-4A60-D356-7D0A97BD1B64}"/>
              </a:ext>
            </a:extLst>
          </p:cNvPr>
          <p:cNvSpPr>
            <a:spLocks noGrp="1"/>
          </p:cNvSpPr>
          <p:nvPr>
            <p:ph type="body" sz="quarter" idx="14"/>
          </p:nvPr>
        </p:nvSpPr>
        <p:spPr>
          <a:xfrm>
            <a:off x="4296001" y="1638124"/>
            <a:ext cx="3600000" cy="3995279"/>
          </a:xfrm>
        </p:spPr>
        <p:txBody>
          <a:bodyPr/>
          <a:lstStyle/>
          <a:p>
            <a:r>
              <a:rPr lang="en-GB" dirty="0"/>
              <a:t>Learning outcomes</a:t>
            </a:r>
          </a:p>
          <a:p>
            <a:pPr marL="285750" lvl="1" indent="-285750">
              <a:buFont typeface="Arial" panose="020B0604020202020204" pitchFamily="34" charset="0"/>
              <a:buChar char="•"/>
            </a:pPr>
            <a:r>
              <a:rPr lang="en-GB" dirty="0"/>
              <a:t>I can add two or more fractions with the same denominator, including totals greater than 1.</a:t>
            </a:r>
          </a:p>
          <a:p>
            <a:r>
              <a:rPr lang="en-GB" dirty="0"/>
              <a:t>Lesson summary</a:t>
            </a:r>
          </a:p>
          <a:p>
            <a:pPr lvl="1"/>
            <a:r>
              <a:rPr lang="en-GB" dirty="0">
                <a:latin typeface="Calibri" panose="020F0502020204030204" pitchFamily="34" charset="0"/>
                <a:ea typeface="Open Sans" panose="020B0606030504020204" pitchFamily="34" charset="0"/>
                <a:cs typeface="Calibri" panose="020F0502020204030204" pitchFamily="34" charset="0"/>
              </a:rPr>
              <a:t>In this lesson, c</a:t>
            </a:r>
            <a:r>
              <a:rPr lang="en-GB" sz="1400" dirty="0">
                <a:solidFill>
                  <a:srgbClr val="000000"/>
                </a:solidFill>
                <a:latin typeface="Calibri" panose="020F0502020204030204" pitchFamily="34" charset="0"/>
                <a:ea typeface="Open Sans" panose="020B0606030504020204" pitchFamily="34" charset="0"/>
                <a:cs typeface="Calibri" panose="020F0502020204030204" pitchFamily="34" charset="0"/>
              </a:rPr>
              <a:t>hildren will be building on and reviewing their learning of adding two fractions with the same denominator. </a:t>
            </a:r>
            <a:r>
              <a:rPr lang="en-GB" dirty="0">
                <a:latin typeface="Calibri" panose="020F0502020204030204" pitchFamily="34" charset="0"/>
                <a:ea typeface="Open Sans" panose="020B0606030504020204" pitchFamily="34" charset="0"/>
                <a:cs typeface="Calibri" panose="020F0502020204030204" pitchFamily="34" charset="0"/>
              </a:rPr>
              <a:t>They will practise adding two or more proper fractions, with a sum greater than one whole in some instances. They will practise writing fractions as adding sentences by writing a fraction as a sum of smaller fractions. </a:t>
            </a:r>
            <a:endParaRPr lang="en-GB" dirty="0"/>
          </a:p>
        </p:txBody>
      </p:sp>
      <p:sp>
        <p:nvSpPr>
          <p:cNvPr id="5" name="Text Placeholder 4">
            <a:extLst>
              <a:ext uri="{FF2B5EF4-FFF2-40B4-BE49-F238E27FC236}">
                <a16:creationId xmlns:a16="http://schemas.microsoft.com/office/drawing/2014/main" id="{F31AA20F-BE88-50BD-F089-6219AB69F83C}"/>
              </a:ext>
            </a:extLst>
          </p:cNvPr>
          <p:cNvSpPr>
            <a:spLocks noGrp="1"/>
          </p:cNvSpPr>
          <p:nvPr>
            <p:ph type="body" sz="quarter" idx="15"/>
          </p:nvPr>
        </p:nvSpPr>
        <p:spPr>
          <a:xfrm>
            <a:off x="8328477" y="1638122"/>
            <a:ext cx="3600000" cy="2117842"/>
          </a:xfrm>
        </p:spPr>
        <p:txBody>
          <a:bodyPr/>
          <a:lstStyle/>
          <a:p>
            <a:r>
              <a:rPr lang="en-GB">
                <a:cs typeface="Calibri"/>
              </a:rPr>
              <a:t>Where next?</a:t>
            </a:r>
          </a:p>
          <a:p>
            <a:pPr marL="285750" lvl="1" indent="-285750">
              <a:buFont typeface="Arial" panose="020B0604020202020204" pitchFamily="34" charset="0"/>
              <a:buChar char="•"/>
            </a:pPr>
            <a:r>
              <a:rPr lang="en-GB"/>
              <a:t>I can add a proper fraction to a mixed number.</a:t>
            </a:r>
            <a:endParaRPr lang="en-GB">
              <a:ea typeface="Calibri"/>
              <a:cs typeface="Calibri"/>
            </a:endParaRPr>
          </a:p>
          <a:p>
            <a:pPr marL="285750" lvl="1" indent="-285750">
              <a:buChar char="•"/>
            </a:pPr>
            <a:endParaRPr lang="en-GB"/>
          </a:p>
          <a:p>
            <a:pPr lvl="1"/>
            <a:r>
              <a:rPr lang="en-GB"/>
              <a:t>Ready to move on? Try Numicon Essentials: </a:t>
            </a:r>
            <a:r>
              <a:rPr lang="en-GB" b="1"/>
              <a:t>Add fractions and mixed numbers</a:t>
            </a:r>
            <a:endParaRPr lang="en-GB" b="1">
              <a:ea typeface="Calibri"/>
              <a:cs typeface="Calibri"/>
            </a:endParaRPr>
          </a:p>
        </p:txBody>
      </p:sp>
    </p:spTree>
    <p:extLst>
      <p:ext uri="{BB962C8B-B14F-4D97-AF65-F5344CB8AC3E}">
        <p14:creationId xmlns:p14="http://schemas.microsoft.com/office/powerpoint/2010/main" val="200168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B16F-C121-BE22-1265-2F879F87D4D8}"/>
              </a:ext>
            </a:extLst>
          </p:cNvPr>
          <p:cNvSpPr>
            <a:spLocks noGrp="1"/>
          </p:cNvSpPr>
          <p:nvPr>
            <p:ph type="title"/>
          </p:nvPr>
        </p:nvSpPr>
        <p:spPr/>
        <p:txBody>
          <a:bodyPr/>
          <a:lstStyle/>
          <a:p>
            <a:r>
              <a:rPr lang="en-GB">
                <a:latin typeface="Calibri"/>
                <a:ea typeface="Calibri"/>
                <a:cs typeface="Calibri"/>
              </a:rPr>
              <a:t>Curriculum links</a:t>
            </a:r>
            <a:endParaRPr lang="en-GB"/>
          </a:p>
        </p:txBody>
      </p:sp>
      <p:sp>
        <p:nvSpPr>
          <p:cNvPr id="3" name="Text Placeholder 2">
            <a:extLst>
              <a:ext uri="{FF2B5EF4-FFF2-40B4-BE49-F238E27FC236}">
                <a16:creationId xmlns:a16="http://schemas.microsoft.com/office/drawing/2014/main" id="{FFEC6FA9-DAD6-EE29-94AE-22C16668F27D}"/>
              </a:ext>
            </a:extLst>
          </p:cNvPr>
          <p:cNvSpPr>
            <a:spLocks noGrp="1"/>
          </p:cNvSpPr>
          <p:nvPr>
            <p:ph type="body" sz="quarter" idx="10"/>
          </p:nvPr>
        </p:nvSpPr>
        <p:spPr/>
        <p:txBody>
          <a:bodyPr/>
          <a:lstStyle/>
          <a:p>
            <a:r>
              <a:rPr lang="en-GB"/>
              <a:t>White Rose small steps</a:t>
            </a:r>
          </a:p>
          <a:p>
            <a:pPr lvl="1"/>
            <a:r>
              <a:rPr lang="en-GB"/>
              <a:t>Year 4 | Spring term | Block 3 – Fractions</a:t>
            </a:r>
          </a:p>
        </p:txBody>
      </p:sp>
      <p:sp>
        <p:nvSpPr>
          <p:cNvPr id="4" name="Text Placeholder 3">
            <a:extLst>
              <a:ext uri="{FF2B5EF4-FFF2-40B4-BE49-F238E27FC236}">
                <a16:creationId xmlns:a16="http://schemas.microsoft.com/office/drawing/2014/main" id="{71E7CC1D-1493-0CDB-B918-46AF26CBFD2E}"/>
              </a:ext>
            </a:extLst>
          </p:cNvPr>
          <p:cNvSpPr>
            <a:spLocks noGrp="1"/>
          </p:cNvSpPr>
          <p:nvPr>
            <p:ph type="body" sz="quarter" idx="21"/>
          </p:nvPr>
        </p:nvSpPr>
        <p:spPr>
          <a:xfrm>
            <a:off x="263525" y="2166490"/>
            <a:ext cx="5687275" cy="2379452"/>
          </a:xfrm>
        </p:spPr>
        <p:txBody>
          <a:bodyPr/>
          <a:lstStyle/>
          <a:p>
            <a:r>
              <a:rPr lang="en-GB" sz="1400" i="1"/>
              <a:t>This Numicon Essentials lesson can be used as a follow-up to this small step, to give a deeper understanding of adding more than two fractions.</a:t>
            </a:r>
          </a:p>
          <a:p>
            <a:pPr lvl="1"/>
            <a:r>
              <a:rPr lang="en-GB" b="1">
                <a:solidFill>
                  <a:schemeClr val="bg1"/>
                </a:solidFill>
              </a:rPr>
              <a:t> </a:t>
            </a:r>
            <a:r>
              <a:rPr lang="en-GB" sz="100" b="1">
                <a:solidFill>
                  <a:schemeClr val="bg1"/>
                </a:solidFill>
              </a:rPr>
              <a:t>This step::	</a:t>
            </a:r>
            <a:r>
              <a:rPr lang="en-GB"/>
              <a:t>Step 9		Equivalent fractions on a number line</a:t>
            </a:r>
          </a:p>
          <a:p>
            <a:pPr lvl="1"/>
            <a:r>
              <a:rPr lang="en-GB"/>
              <a:t>	Step 10	Equivalent fraction families </a:t>
            </a:r>
          </a:p>
          <a:p>
            <a:pPr lvl="1"/>
            <a:r>
              <a:rPr lang="en-GB" b="1">
                <a:solidFill>
                  <a:srgbClr val="00B1F1"/>
                </a:solidFill>
              </a:rPr>
              <a:t>▮</a:t>
            </a:r>
            <a:r>
              <a:rPr lang="en-GB" b="1">
                <a:solidFill>
                  <a:schemeClr val="bg1"/>
                </a:solidFill>
              </a:rPr>
              <a:t> </a:t>
            </a:r>
            <a:r>
              <a:rPr lang="en-GB"/>
              <a:t>	</a:t>
            </a:r>
            <a:r>
              <a:rPr lang="en-GB" b="1"/>
              <a:t>Step 11	Add two or more fractions</a:t>
            </a:r>
          </a:p>
          <a:p>
            <a:pPr lvl="1"/>
            <a:r>
              <a:rPr lang="en-GB"/>
              <a:t>	Step 12	Add fractions and mixed numbers</a:t>
            </a:r>
          </a:p>
          <a:p>
            <a:pPr lvl="1"/>
            <a:r>
              <a:rPr lang="en-GB"/>
              <a:t>	Step 13	Subtract two fractions</a:t>
            </a:r>
          </a:p>
        </p:txBody>
      </p:sp>
      <p:sp>
        <p:nvSpPr>
          <p:cNvPr id="5" name="Text Placeholder 4">
            <a:extLst>
              <a:ext uri="{FF2B5EF4-FFF2-40B4-BE49-F238E27FC236}">
                <a16:creationId xmlns:a16="http://schemas.microsoft.com/office/drawing/2014/main" id="{7C49762F-F616-2144-3D37-B916EC7D2BA2}"/>
              </a:ext>
            </a:extLst>
          </p:cNvPr>
          <p:cNvSpPr>
            <a:spLocks noGrp="1"/>
          </p:cNvSpPr>
          <p:nvPr>
            <p:ph type="body" sz="quarter" idx="22"/>
          </p:nvPr>
        </p:nvSpPr>
        <p:spPr/>
        <p:txBody>
          <a:bodyPr/>
          <a:lstStyle/>
          <a:p>
            <a:r>
              <a:rPr lang="en-GB" i="0">
                <a:hlinkClick r:id="rId3"/>
              </a:rPr>
              <a:t>Click here</a:t>
            </a:r>
            <a:r>
              <a:rPr lang="en-GB"/>
              <a:t> for the </a:t>
            </a:r>
            <a:r>
              <a:rPr lang="en-GB">
                <a:ea typeface="Calibri"/>
                <a:cs typeface="Calibri"/>
              </a:rPr>
              <a:t>full White Rose curriculum mapping chart.</a:t>
            </a:r>
          </a:p>
          <a:p>
            <a:endParaRPr lang="en-GB"/>
          </a:p>
          <a:p>
            <a:endParaRPr lang="en-GB"/>
          </a:p>
        </p:txBody>
      </p:sp>
      <p:sp>
        <p:nvSpPr>
          <p:cNvPr id="6" name="Text Placeholder 5">
            <a:extLst>
              <a:ext uri="{FF2B5EF4-FFF2-40B4-BE49-F238E27FC236}">
                <a16:creationId xmlns:a16="http://schemas.microsoft.com/office/drawing/2014/main" id="{89E62E72-4B52-18E8-F614-5B3DD76A4DE4}"/>
              </a:ext>
            </a:extLst>
          </p:cNvPr>
          <p:cNvSpPr>
            <a:spLocks noGrp="1"/>
          </p:cNvSpPr>
          <p:nvPr>
            <p:ph type="body" sz="quarter" idx="16"/>
          </p:nvPr>
        </p:nvSpPr>
        <p:spPr>
          <a:xfrm>
            <a:off x="6240475" y="1052513"/>
            <a:ext cx="5688000" cy="4754461"/>
          </a:xfrm>
        </p:spPr>
        <p:txBody>
          <a:bodyPr wrap="square" lIns="180000" tIns="180000" rIns="180000" bIns="180000" anchor="t">
            <a:spAutoFit/>
          </a:bodyPr>
          <a:lstStyle/>
          <a:p>
            <a:r>
              <a:rPr lang="en-GB" dirty="0">
                <a:ea typeface="Calibri"/>
                <a:cs typeface="Calibri"/>
              </a:rPr>
              <a:t>Curriculum charts</a:t>
            </a:r>
          </a:p>
          <a:p>
            <a:pPr lvl="1"/>
            <a:r>
              <a:rPr lang="en-GB" b="0" i="0" u="none" strike="noStrike" dirty="0">
                <a:solidFill>
                  <a:srgbClr val="212121"/>
                </a:solidFill>
                <a:effectLst/>
                <a:latin typeface="Calibri"/>
                <a:cs typeface="Calibri"/>
                <a:hlinkClick r:id="rId4"/>
              </a:rPr>
              <a:t>Northern Ireland </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5"/>
              </a:rPr>
              <a:t>Numicon</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dirty="0">
                <a:solidFill>
                  <a:srgbClr val="212121"/>
                </a:solidFill>
                <a:latin typeface="Calibri"/>
                <a:cs typeface="Calibri"/>
                <a:hlinkClick r:id="rId6"/>
              </a:rPr>
              <a:t>Oxford International Curriculum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7"/>
              </a:rPr>
              <a:t>PYP</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br>
              <a:rPr lang="en-GB" dirty="0">
                <a:latin typeface="Calibri" panose="020F0502020204030204" pitchFamily="34" charset="0"/>
                <a:cs typeface="Calibri" panose="020F0502020204030204" pitchFamily="34" charset="0"/>
              </a:rPr>
            </a:br>
            <a:r>
              <a:rPr lang="en-GB" b="0" i="0" u="none" strike="noStrike" dirty="0">
                <a:solidFill>
                  <a:srgbClr val="212121"/>
                </a:solidFill>
                <a:effectLst/>
                <a:latin typeface="Calibri"/>
                <a:cs typeface="Calibri"/>
                <a:hlinkClick r:id="rId8"/>
              </a:rPr>
              <a:t>Ready to Progress</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9"/>
              </a:rPr>
              <a:t>Republic of Ireland </a:t>
            </a:r>
            <a:r>
              <a:rPr lang="en-GB" dirty="0">
                <a:solidFill>
                  <a:srgbClr val="212121"/>
                </a:solidFill>
                <a:latin typeface="Calibri"/>
                <a:cs typeface="Calibri"/>
              </a:rPr>
              <a:t> | </a:t>
            </a:r>
            <a:r>
              <a:rPr lang="en-GB" b="0" i="0" u="none" strike="noStrike" dirty="0">
                <a:solidFill>
                  <a:srgbClr val="212121"/>
                </a:solidFill>
                <a:effectLst/>
                <a:latin typeface="Calibri"/>
                <a:cs typeface="Calibri"/>
                <a:hlinkClick r:id="rId10"/>
              </a:rPr>
              <a:t>Scotland</a:t>
            </a:r>
            <a:r>
              <a:rPr lang="en-GB" dirty="0">
                <a:solidFill>
                  <a:srgbClr val="212121"/>
                </a:solidFill>
                <a:latin typeface="Calibri"/>
                <a:cs typeface="Calibri"/>
              </a:rPr>
              <a:t> | </a:t>
            </a:r>
            <a:r>
              <a:rPr lang="en-GB" dirty="0">
                <a:solidFill>
                  <a:srgbClr val="212121"/>
                </a:solidFill>
                <a:latin typeface="Calibri"/>
                <a:cs typeface="Calibri"/>
                <a:hlinkClick r:id="rId11"/>
              </a:rPr>
              <a:t>Te Mātaiaho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12"/>
              </a:rPr>
              <a:t>Wales</a:t>
            </a:r>
            <a:endParaRPr lang="en-GB" dirty="0">
              <a:latin typeface="Calibri"/>
              <a:cs typeface="Calibri"/>
            </a:endParaRPr>
          </a:p>
          <a:p>
            <a:r>
              <a:rPr lang="en-GB" dirty="0">
                <a:ea typeface="Calibri"/>
                <a:cs typeface="Calibri"/>
              </a:rPr>
              <a:t>English National Curriculum</a:t>
            </a:r>
          </a:p>
          <a:p>
            <a:pPr lvl="1"/>
            <a:r>
              <a:rPr lang="en-GB" dirty="0">
                <a:ea typeface="Calibri"/>
                <a:cs typeface="Calibri"/>
                <a:hlinkClick r:id="rId13"/>
              </a:rPr>
              <a:t>Curriculum chart</a:t>
            </a:r>
            <a:endParaRPr lang="en-GB" dirty="0">
              <a:ea typeface="Calibri"/>
              <a:cs typeface="Calibri"/>
            </a:endParaRPr>
          </a:p>
          <a:p>
            <a:pPr marL="285750" lvl="1" indent="-285750">
              <a:buChar char="•"/>
            </a:pPr>
            <a:r>
              <a:rPr lang="en-GB" dirty="0">
                <a:ea typeface="Calibri"/>
                <a:cs typeface="Calibri"/>
              </a:rPr>
              <a:t>Add and subtract fractions with the same denominator.</a:t>
            </a:r>
          </a:p>
          <a:p>
            <a:r>
              <a:rPr lang="en-GB" dirty="0">
                <a:ea typeface="Calibri"/>
                <a:cs typeface="Calibri"/>
              </a:rPr>
              <a:t>NCETM</a:t>
            </a:r>
          </a:p>
          <a:p>
            <a:pPr lvl="1"/>
            <a:r>
              <a:rPr lang="en-GB" dirty="0">
                <a:ea typeface="Calibri"/>
                <a:cs typeface="Calibri"/>
                <a:hlinkClick r:id="rId14"/>
              </a:rPr>
              <a:t>Curriculum chart</a:t>
            </a:r>
            <a:endParaRPr lang="en-GB" dirty="0">
              <a:ea typeface="Calibri"/>
              <a:cs typeface="Calibri"/>
            </a:endParaRPr>
          </a:p>
          <a:p>
            <a:pPr lvl="1"/>
            <a:r>
              <a:rPr lang="en-GB" b="1" dirty="0">
                <a:ea typeface="Calibri"/>
                <a:cs typeface="Calibri"/>
              </a:rPr>
              <a:t>Year 4 Review of fractions:</a:t>
            </a:r>
          </a:p>
          <a:p>
            <a:pPr lvl="1"/>
            <a:r>
              <a:rPr lang="en-GB" dirty="0">
                <a:solidFill>
                  <a:srgbClr val="000000"/>
                </a:solidFill>
                <a:ea typeface="Calibri"/>
                <a:cs typeface="Calibri"/>
              </a:rPr>
              <a:t>1. Pupils identify a whole and the parts that make it up.</a:t>
            </a:r>
          </a:p>
          <a:p>
            <a:pPr lvl="1"/>
            <a:r>
              <a:rPr lang="en-GB" dirty="0">
                <a:solidFill>
                  <a:srgbClr val="000000"/>
                </a:solidFill>
                <a:ea typeface="Calibri"/>
                <a:cs typeface="Calibri"/>
              </a:rPr>
              <a:t>2. Pupils identify the number of equal or unequal parts in a whole.</a:t>
            </a:r>
          </a:p>
          <a:p>
            <a:pPr lvl="1"/>
            <a:r>
              <a:rPr lang="en-GB">
                <a:solidFill>
                  <a:srgbClr val="000000"/>
                </a:solidFill>
                <a:ea typeface="Calibri"/>
                <a:cs typeface="Calibri"/>
              </a:rPr>
              <a:t>4. Pupils explain the size of the part in relation to the whole.</a:t>
            </a:r>
          </a:p>
          <a:p>
            <a:pPr lvl="1"/>
            <a:r>
              <a:rPr lang="en-GB" dirty="0">
                <a:solidFill>
                  <a:srgbClr val="000000"/>
                </a:solidFill>
                <a:ea typeface="Calibri"/>
                <a:cs typeface="Calibri"/>
              </a:rPr>
              <a:t>5. Pupils construct a whole when given a part and the number of parts. </a:t>
            </a:r>
            <a:endParaRPr lang="en-GB" dirty="0">
              <a:ea typeface="Calibri"/>
              <a:cs typeface="Calibri"/>
            </a:endParaRPr>
          </a:p>
        </p:txBody>
      </p:sp>
      <p:sp>
        <p:nvSpPr>
          <p:cNvPr id="7" name="Text Placeholder 4">
            <a:extLst>
              <a:ext uri="{FF2B5EF4-FFF2-40B4-BE49-F238E27FC236}">
                <a16:creationId xmlns:a16="http://schemas.microsoft.com/office/drawing/2014/main" id="{80B4EF8B-6073-FE91-3CE0-452C96A8F4B0}"/>
              </a:ext>
            </a:extLst>
          </p:cNvPr>
          <p:cNvSpPr txBox="1">
            <a:spLocks/>
          </p:cNvSpPr>
          <p:nvPr/>
        </p:nvSpPr>
        <p:spPr>
          <a:xfrm>
            <a:off x="6240475" y="6304547"/>
            <a:ext cx="3862426" cy="285222"/>
          </a:xfrm>
          <a:prstGeom prst="rect">
            <a:avLst/>
          </a:prstGeom>
          <a:solidFill>
            <a:srgbClr val="E0E6F0"/>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pPr>
            <a:r>
              <a:rPr lang="en-GB" sz="1400" dirty="0">
                <a:hlinkClick r:id="rId15"/>
              </a:rPr>
              <a:t>Click here</a:t>
            </a:r>
            <a:r>
              <a:rPr lang="en-GB" sz="1400" dirty="0"/>
              <a:t> for a full list of Numicon Essentials lessons</a:t>
            </a:r>
            <a:r>
              <a:rPr lang="en-GB" sz="1400" dirty="0">
                <a:ea typeface="Calibri"/>
                <a:cs typeface="Calibri"/>
              </a:rPr>
              <a:t>.</a:t>
            </a:r>
            <a:endParaRPr lang="en-GB" sz="1400" dirty="0"/>
          </a:p>
          <a:p>
            <a:pPr marL="0" indent="0">
              <a:lnSpc>
                <a:spcPct val="100000"/>
              </a:lnSpc>
              <a:spcBef>
                <a:spcPts val="0"/>
              </a:spcBef>
              <a:buClrTx/>
              <a:buNone/>
            </a:pPr>
            <a:endParaRPr lang="en-GB" sz="1400" dirty="0"/>
          </a:p>
        </p:txBody>
      </p:sp>
    </p:spTree>
    <p:extLst>
      <p:ext uri="{BB962C8B-B14F-4D97-AF65-F5344CB8AC3E}">
        <p14:creationId xmlns:p14="http://schemas.microsoft.com/office/powerpoint/2010/main" val="39048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4D31-71A8-69D6-60AA-6D60C108BEBF}"/>
              </a:ext>
            </a:extLst>
          </p:cNvPr>
          <p:cNvSpPr>
            <a:spLocks noGrp="1"/>
          </p:cNvSpPr>
          <p:nvPr>
            <p:ph type="title"/>
          </p:nvPr>
        </p:nvSpPr>
        <p:spPr/>
        <p:txBody>
          <a:bodyPr/>
          <a:lstStyle/>
          <a:p>
            <a:r>
              <a:rPr lang="en-GB"/>
              <a:t>Lesson essentials</a:t>
            </a:r>
          </a:p>
        </p:txBody>
      </p:sp>
      <p:sp>
        <p:nvSpPr>
          <p:cNvPr id="3" name="Text Placeholder 2">
            <a:extLst>
              <a:ext uri="{FF2B5EF4-FFF2-40B4-BE49-F238E27FC236}">
                <a16:creationId xmlns:a16="http://schemas.microsoft.com/office/drawing/2014/main" id="{E8A3D8DF-AD59-1112-1E57-2D5D306AD006}"/>
              </a:ext>
            </a:extLst>
          </p:cNvPr>
          <p:cNvSpPr>
            <a:spLocks noGrp="1"/>
          </p:cNvSpPr>
          <p:nvPr>
            <p:ph type="body" sz="quarter" idx="14"/>
          </p:nvPr>
        </p:nvSpPr>
        <p:spPr>
          <a:xfrm>
            <a:off x="269874" y="1052513"/>
            <a:ext cx="3600000" cy="4128649"/>
          </a:xfrm>
        </p:spPr>
        <p:txBody>
          <a:bodyPr wrap="square" lIns="180000" tIns="180000" rIns="180000" bIns="180000" anchor="t">
            <a:spAutoFit/>
          </a:bodyPr>
          <a:lstStyle/>
          <a:p>
            <a:r>
              <a:rPr lang="en-GB" dirty="0">
                <a:ea typeface="Calibri"/>
                <a:cs typeface="Calibri"/>
              </a:rPr>
              <a:t>Resources</a:t>
            </a:r>
          </a:p>
          <a:p>
            <a:pPr marL="285750" lvl="1" indent="-285750">
              <a:buChar char="•"/>
            </a:pPr>
            <a:r>
              <a:rPr lang="en-GB" dirty="0">
                <a:ea typeface="Calibri"/>
                <a:cs typeface="Calibri"/>
              </a:rPr>
              <a:t>Numicon pieces</a:t>
            </a:r>
          </a:p>
          <a:p>
            <a:pPr marL="285750" lvl="1" indent="-285750">
              <a:buFont typeface="Arial,Sans-Serif" panose="020B0604020202020204" pitchFamily="34" charset="0"/>
              <a:buChar char="•"/>
            </a:pPr>
            <a:r>
              <a:rPr lang="en-GB" dirty="0">
                <a:ea typeface="Calibri"/>
                <a:cs typeface="Calibri"/>
              </a:rPr>
              <a:t>Numicon pegs or equivalent (marbles, beads, counters)</a:t>
            </a:r>
          </a:p>
          <a:p>
            <a:pPr marL="285750" lvl="1" indent="-285750">
              <a:buFont typeface="Arial,Sans-Serif" panose="020B0604020202020204" pitchFamily="34" charset="0"/>
              <a:buChar char="•"/>
            </a:pPr>
            <a:r>
              <a:rPr lang="en-GB" dirty="0">
                <a:ea typeface="Calibri"/>
                <a:cs typeface="Calibri"/>
              </a:rPr>
              <a:t>Number rods</a:t>
            </a:r>
          </a:p>
          <a:p>
            <a:pPr marL="285750" lvl="1" indent="-285750">
              <a:buFont typeface="Arial,Sans-Serif" panose="020B0604020202020204" pitchFamily="34" charset="0"/>
              <a:buChar char="•"/>
            </a:pPr>
            <a:r>
              <a:rPr lang="en-GB" dirty="0">
                <a:ea typeface="Calibri"/>
                <a:cs typeface="Calibri"/>
              </a:rPr>
              <a:t>Interlocking cubes</a:t>
            </a:r>
          </a:p>
          <a:p>
            <a:pPr marL="285750" lvl="1" indent="-285750">
              <a:buFont typeface="Arial,Sans-Serif" panose="020B0604020202020204" pitchFamily="34" charset="0"/>
              <a:buChar char="•"/>
            </a:pPr>
            <a:r>
              <a:rPr lang="en-GB" dirty="0">
                <a:ea typeface="Calibri"/>
                <a:cs typeface="Calibri"/>
              </a:rPr>
              <a:t>Six-sided dice</a:t>
            </a:r>
          </a:p>
          <a:p>
            <a:pPr marL="285750" lvl="1" indent="-285750">
              <a:buFont typeface="Arial,Sans-Serif" panose="020B0604020202020204" pitchFamily="34" charset="0"/>
              <a:buChar char="•"/>
            </a:pPr>
            <a:r>
              <a:rPr lang="en-GB" dirty="0">
                <a:ea typeface="Calibri"/>
                <a:cs typeface="Calibri"/>
              </a:rPr>
              <a:t>Visualiser (optional)</a:t>
            </a:r>
          </a:p>
          <a:p>
            <a:pPr marL="285750" lvl="1" indent="-285750">
              <a:buFont typeface="Arial,Sans-Serif" panose="020B0604020202020204" pitchFamily="34" charset="0"/>
              <a:buChar char="•"/>
            </a:pPr>
            <a:r>
              <a:rPr lang="en-GB" dirty="0">
                <a:ea typeface="Calibri"/>
                <a:cs typeface="Calibri"/>
              </a:rPr>
              <a:t>Numicon IWB Software (optional)</a:t>
            </a:r>
          </a:p>
          <a:p>
            <a:pPr marL="285750" lvl="1" indent="-285750">
              <a:buFont typeface="Arial,Sans-Serif" panose="020B0604020202020204" pitchFamily="34" charset="0"/>
              <a:buChar char="•"/>
            </a:pPr>
            <a:r>
              <a:rPr lang="en-GB" dirty="0">
                <a:ea typeface="Calibri"/>
                <a:cs typeface="Calibri"/>
              </a:rPr>
              <a:t>Print-outs of Extend and explore slides</a:t>
            </a:r>
          </a:p>
          <a:p>
            <a:pPr lvl="1"/>
            <a:r>
              <a:rPr lang="en-GB" b="1" dirty="0">
                <a:ea typeface="Calibri"/>
                <a:cs typeface="Calibri"/>
                <a:hlinkClick r:id="rId3"/>
              </a:rPr>
              <a:t>Resource pack (PCMs)</a:t>
            </a:r>
            <a:r>
              <a:rPr lang="en-GB" dirty="0">
                <a:ea typeface="Calibri"/>
                <a:cs typeface="Calibri"/>
                <a:hlinkClick r:id="rId3"/>
              </a:rPr>
              <a:t>:</a:t>
            </a:r>
            <a:endParaRPr lang="en-GB" b="1" dirty="0">
              <a:ea typeface="Calibri"/>
              <a:cs typeface="Calibri"/>
            </a:endParaRPr>
          </a:p>
          <a:p>
            <a:pPr marL="285750" lvl="1" indent="-285750">
              <a:buFont typeface="Arial,Sans-Serif" panose="020B0604020202020204" pitchFamily="34" charset="0"/>
              <a:buChar char="•"/>
            </a:pPr>
            <a:r>
              <a:rPr lang="en-GB" dirty="0">
                <a:ea typeface="Calibri"/>
                <a:cs typeface="Calibri"/>
              </a:rPr>
              <a:t>Adding fractions</a:t>
            </a:r>
          </a:p>
        </p:txBody>
      </p:sp>
      <p:sp>
        <p:nvSpPr>
          <p:cNvPr id="4" name="Text Placeholder 3">
            <a:extLst>
              <a:ext uri="{FF2B5EF4-FFF2-40B4-BE49-F238E27FC236}">
                <a16:creationId xmlns:a16="http://schemas.microsoft.com/office/drawing/2014/main" id="{544F2078-9D36-3FEC-4FDD-DB2D0843BAA0}"/>
              </a:ext>
            </a:extLst>
          </p:cNvPr>
          <p:cNvSpPr>
            <a:spLocks noGrp="1"/>
          </p:cNvSpPr>
          <p:nvPr>
            <p:ph type="body" sz="quarter" idx="10"/>
          </p:nvPr>
        </p:nvSpPr>
        <p:spPr>
          <a:xfrm>
            <a:off x="4095976" y="1052513"/>
            <a:ext cx="3600000" cy="1799806"/>
          </a:xfrm>
        </p:spPr>
        <p:txBody>
          <a:bodyPr/>
          <a:lstStyle/>
          <a:p>
            <a:r>
              <a:rPr lang="en-GB">
                <a:ea typeface="Calibri"/>
                <a:cs typeface="Calibri"/>
              </a:rPr>
              <a:t>Key vocabulary</a:t>
            </a:r>
          </a:p>
          <a:p>
            <a:pPr lvl="1" indent="-285750"/>
            <a:r>
              <a:rPr lang="en-GB">
                <a:ea typeface="Calibri"/>
                <a:cs typeface="Calibri"/>
              </a:rPr>
              <a:t>greater, less, add, sum, total, fraction, numerator, denominator, whole, part, split, value, equal</a:t>
            </a:r>
          </a:p>
          <a:p>
            <a:pPr lvl="1" indent="-285750"/>
            <a:r>
              <a:rPr lang="en-GB">
                <a:ea typeface="Calibri"/>
                <a:cs typeface="Calibri"/>
              </a:rPr>
              <a:t>Click </a:t>
            </a:r>
            <a:r>
              <a:rPr lang="en-GB">
                <a:ea typeface="Calibri"/>
                <a:cs typeface="Calibri"/>
                <a:hlinkClick r:id="rId4"/>
              </a:rPr>
              <a:t>here</a:t>
            </a:r>
            <a:r>
              <a:rPr lang="en-GB">
                <a:ea typeface="Calibri"/>
                <a:cs typeface="Calibri"/>
              </a:rPr>
              <a:t> for glossary definitions.</a:t>
            </a:r>
            <a:endParaRPr lang="en-GB">
              <a:ea typeface="Calibri"/>
            </a:endParaRPr>
          </a:p>
        </p:txBody>
      </p:sp>
      <p:sp>
        <p:nvSpPr>
          <p:cNvPr id="5" name="Text Placeholder 4">
            <a:extLst>
              <a:ext uri="{FF2B5EF4-FFF2-40B4-BE49-F238E27FC236}">
                <a16:creationId xmlns:a16="http://schemas.microsoft.com/office/drawing/2014/main" id="{B2037F25-D0A9-9F98-5C95-2C0E637FBFF0}"/>
              </a:ext>
            </a:extLst>
          </p:cNvPr>
          <p:cNvSpPr>
            <a:spLocks noGrp="1"/>
          </p:cNvSpPr>
          <p:nvPr>
            <p:ph type="body" sz="quarter" idx="18"/>
          </p:nvPr>
        </p:nvSpPr>
        <p:spPr>
          <a:xfrm>
            <a:off x="7922078" y="1052513"/>
            <a:ext cx="4006397" cy="1686955"/>
          </a:xfrm>
        </p:spPr>
        <p:txBody>
          <a:bodyPr/>
          <a:lstStyle/>
          <a:p>
            <a:r>
              <a:rPr lang="en-GB">
                <a:ea typeface="Calibri"/>
                <a:cs typeface="Calibri"/>
              </a:rPr>
              <a:t>Discussion stems</a:t>
            </a:r>
          </a:p>
          <a:p>
            <a:pPr lvl="1" indent="-285750"/>
            <a:r>
              <a:rPr lang="en-GB" b="1">
                <a:ea typeface="Calibri"/>
                <a:cs typeface="Calibri"/>
              </a:rPr>
              <a:t>Build:</a:t>
            </a:r>
            <a:r>
              <a:rPr lang="en-GB">
                <a:ea typeface="Calibri"/>
                <a:cs typeface="Calibri"/>
              </a:rPr>
              <a:t> ‘I agree because …’</a:t>
            </a:r>
          </a:p>
          <a:p>
            <a:pPr lvl="1" indent="-285750"/>
            <a:r>
              <a:rPr lang="en-GB" b="1">
                <a:ea typeface="Calibri"/>
                <a:cs typeface="Calibri"/>
              </a:rPr>
              <a:t>Challenge: </a:t>
            </a:r>
            <a:r>
              <a:rPr lang="en-GB">
                <a:ea typeface="Calibri"/>
                <a:cs typeface="Calibri"/>
              </a:rPr>
              <a:t>’I disagree because …’</a:t>
            </a:r>
          </a:p>
          <a:p>
            <a:pPr lvl="1" indent="-285750"/>
            <a:r>
              <a:rPr lang="en-GB" b="1">
                <a:ea typeface="Calibri"/>
                <a:cs typeface="Calibri"/>
              </a:rPr>
              <a:t>Clarify: </a:t>
            </a:r>
            <a:r>
              <a:rPr lang="en-GB">
                <a:ea typeface="Calibri"/>
                <a:cs typeface="Calibri"/>
              </a:rPr>
              <a:t>’So do you mean that …?’</a:t>
            </a:r>
          </a:p>
        </p:txBody>
      </p:sp>
      <p:sp>
        <p:nvSpPr>
          <p:cNvPr id="6" name="Text Placeholder 5">
            <a:extLst>
              <a:ext uri="{FF2B5EF4-FFF2-40B4-BE49-F238E27FC236}">
                <a16:creationId xmlns:a16="http://schemas.microsoft.com/office/drawing/2014/main" id="{CB688F28-6CB6-D995-C9E5-027C74BAB0FA}"/>
              </a:ext>
            </a:extLst>
          </p:cNvPr>
          <p:cNvSpPr>
            <a:spLocks noGrp="1"/>
          </p:cNvSpPr>
          <p:nvPr>
            <p:ph type="body" sz="quarter" idx="16"/>
          </p:nvPr>
        </p:nvSpPr>
        <p:spPr>
          <a:xfrm>
            <a:off x="4095976" y="2935082"/>
            <a:ext cx="3600000" cy="1050883"/>
          </a:xfrm>
        </p:spPr>
        <p:txBody>
          <a:bodyPr/>
          <a:lstStyle/>
          <a:p>
            <a:r>
              <a:rPr lang="en-GB">
                <a:ea typeface="Calibri"/>
                <a:cs typeface="Calibri"/>
              </a:rPr>
              <a:t>Sentence stems</a:t>
            </a:r>
          </a:p>
          <a:p>
            <a:pPr lvl="1" indent="-285750"/>
            <a:r>
              <a:rPr lang="en-GB">
                <a:ea typeface="Calibri"/>
                <a:cs typeface="Calibri"/>
              </a:rPr>
              <a:t>The total of __ and __ is __.</a:t>
            </a:r>
          </a:p>
        </p:txBody>
      </p:sp>
      <p:sp>
        <p:nvSpPr>
          <p:cNvPr id="7" name="Text Placeholder 6">
            <a:extLst>
              <a:ext uri="{FF2B5EF4-FFF2-40B4-BE49-F238E27FC236}">
                <a16:creationId xmlns:a16="http://schemas.microsoft.com/office/drawing/2014/main" id="{12274127-39A2-D654-29BF-251FDC663128}"/>
              </a:ext>
            </a:extLst>
          </p:cNvPr>
          <p:cNvSpPr>
            <a:spLocks noGrp="1"/>
          </p:cNvSpPr>
          <p:nvPr>
            <p:ph type="body" sz="quarter" idx="15"/>
          </p:nvPr>
        </p:nvSpPr>
        <p:spPr>
          <a:xfrm>
            <a:off x="7920403" y="2935082"/>
            <a:ext cx="4006397" cy="2230693"/>
          </a:xfrm>
        </p:spPr>
        <p:txBody>
          <a:bodyPr/>
          <a:lstStyle/>
          <a:p>
            <a:r>
              <a:rPr lang="en-GB">
                <a:ea typeface="Calibri"/>
                <a:cs typeface="Calibri"/>
              </a:rPr>
              <a:t>Key ideas and tips</a:t>
            </a:r>
          </a:p>
          <a:p>
            <a:pPr lvl="1">
              <a:spcAft>
                <a:spcPts val="400"/>
              </a:spcAft>
            </a:pPr>
            <a:r>
              <a:rPr lang="en-GB" b="0">
                <a:solidFill>
                  <a:srgbClr val="000000"/>
                </a:solidFill>
                <a:ea typeface="Calibri"/>
                <a:cs typeface="Calibri"/>
              </a:rPr>
              <a:t>The denominator represents how many equal parts the whole has been split into.​</a:t>
            </a:r>
          </a:p>
          <a:p>
            <a:pPr lvl="1">
              <a:spcAft>
                <a:spcPts val="400"/>
              </a:spcAft>
            </a:pPr>
            <a:r>
              <a:rPr lang="en-GB" b="0">
                <a:solidFill>
                  <a:srgbClr val="000000"/>
                </a:solidFill>
                <a:ea typeface="Calibri"/>
                <a:cs typeface="Calibri"/>
              </a:rPr>
              <a:t>Fractions with the same denominator can be added together.</a:t>
            </a:r>
          </a:p>
          <a:p>
            <a:pPr lvl="1">
              <a:spcAft>
                <a:spcPts val="400"/>
              </a:spcAft>
            </a:pPr>
            <a:r>
              <a:rPr lang="en-GB">
                <a:solidFill>
                  <a:srgbClr val="000000"/>
                </a:solidFill>
                <a:ea typeface="Calibri"/>
                <a:cs typeface="Calibri"/>
              </a:rPr>
              <a:t>Fractions can be added together to make a total greater than 1.</a:t>
            </a:r>
            <a:endParaRPr lang="en-GB" b="0">
              <a:solidFill>
                <a:srgbClr val="000000"/>
              </a:solidFill>
              <a:ea typeface="Calibri"/>
              <a:cs typeface="Calibri"/>
            </a:endParaRP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8487E31C-9485-4902-9FB3-7FA81736A589}"/>
                  </a:ext>
                </a:extLst>
              </p:cNvPr>
              <p:cNvSpPr>
                <a:spLocks noGrp="1"/>
              </p:cNvSpPr>
              <p:nvPr>
                <p:ph type="body" sz="quarter" idx="17"/>
              </p:nvPr>
            </p:nvSpPr>
            <p:spPr>
              <a:xfrm>
                <a:off x="263524" y="5172295"/>
                <a:ext cx="11658602" cy="1326144"/>
              </a:xfrm>
            </p:spPr>
            <p:txBody>
              <a:bodyPr>
                <a:noAutofit/>
              </a:bodyPr>
              <a:lstStyle/>
              <a:p>
                <a:r>
                  <a:rPr lang="en-GB" dirty="0">
                    <a:ea typeface="Calibri"/>
                    <a:cs typeface="Calibri"/>
                  </a:rPr>
                  <a:t>Watch points and misconceptions</a:t>
                </a:r>
              </a:p>
              <a:p>
                <a:pPr marL="285750" lvl="1" indent="-285750">
                  <a:buFont typeface="Arial,Sans-Serif"/>
                  <a:buChar char="•"/>
                </a:pPr>
                <a:r>
                  <a:rPr lang="en-GB" dirty="0">
                    <a:solidFill>
                      <a:srgbClr val="000000"/>
                    </a:solidFill>
                    <a:ea typeface="Calibri"/>
                  </a:rPr>
                  <a:t>Children may think that, when adding fractions, the denominators should be added together as well as the numerators, e.g. when adding </a:t>
                </a:r>
                <a14:m>
                  <m:oMath xmlns:m="http://schemas.openxmlformats.org/officeDocument/2006/math">
                    <m:f>
                      <m:fPr>
                        <m:ctrlPr>
                          <a:rPr lang="en-GB" b="0" i="1" smtClean="0">
                            <a:solidFill>
                              <a:srgbClr val="000000"/>
                            </a:solidFill>
                            <a:latin typeface="Cambria Math" panose="02040503050406030204" pitchFamily="18" charset="0"/>
                            <a:ea typeface="Calibri"/>
                          </a:rPr>
                        </m:ctrlPr>
                      </m:fPr>
                      <m:num>
                        <m:r>
                          <a:rPr lang="en-GB" b="0" i="1" smtClean="0">
                            <a:solidFill>
                              <a:srgbClr val="000000"/>
                            </a:solidFill>
                            <a:latin typeface="Cambria Math" panose="02040503050406030204" pitchFamily="18" charset="0"/>
                            <a:ea typeface="Calibri"/>
                          </a:rPr>
                          <m:t>5</m:t>
                        </m:r>
                      </m:num>
                      <m:den>
                        <m:r>
                          <a:rPr lang="en-GB" b="0" i="1" smtClean="0">
                            <a:solidFill>
                              <a:srgbClr val="000000"/>
                            </a:solidFill>
                            <a:latin typeface="Cambria Math" panose="02040503050406030204" pitchFamily="18" charset="0"/>
                            <a:ea typeface="Calibri"/>
                          </a:rPr>
                          <m:t>10</m:t>
                        </m:r>
                      </m:den>
                    </m:f>
                    <m:r>
                      <a:rPr lang="en-GB" b="0" i="1" smtClean="0">
                        <a:solidFill>
                          <a:srgbClr val="000000"/>
                        </a:solidFill>
                        <a:latin typeface="Cambria Math" panose="02040503050406030204" pitchFamily="18" charset="0"/>
                        <a:ea typeface="Calibri"/>
                      </a:rPr>
                      <m:t>+</m:t>
                    </m:r>
                    <m:f>
                      <m:fPr>
                        <m:ctrlPr>
                          <a:rPr lang="en-GB" b="0" i="1" smtClean="0">
                            <a:solidFill>
                              <a:srgbClr val="000000"/>
                            </a:solidFill>
                            <a:latin typeface="Cambria Math" panose="02040503050406030204" pitchFamily="18" charset="0"/>
                            <a:ea typeface="Calibri"/>
                          </a:rPr>
                        </m:ctrlPr>
                      </m:fPr>
                      <m:num>
                        <m:r>
                          <a:rPr lang="en-GB" b="0" i="1" smtClean="0">
                            <a:solidFill>
                              <a:srgbClr val="000000"/>
                            </a:solidFill>
                            <a:latin typeface="Cambria Math" panose="02040503050406030204" pitchFamily="18" charset="0"/>
                            <a:ea typeface="Calibri"/>
                          </a:rPr>
                          <m:t>3</m:t>
                        </m:r>
                      </m:num>
                      <m:den>
                        <m:r>
                          <a:rPr lang="en-GB" b="0" i="1" smtClean="0">
                            <a:solidFill>
                              <a:srgbClr val="000000"/>
                            </a:solidFill>
                            <a:latin typeface="Cambria Math" panose="02040503050406030204" pitchFamily="18" charset="0"/>
                            <a:ea typeface="Calibri"/>
                          </a:rPr>
                          <m:t>10</m:t>
                        </m:r>
                      </m:den>
                    </m:f>
                    <m:r>
                      <a:rPr lang="en-GB" b="0" i="1" smtClean="0">
                        <a:solidFill>
                          <a:srgbClr val="000000"/>
                        </a:solidFill>
                        <a:latin typeface="Cambria Math" panose="02040503050406030204" pitchFamily="18" charset="0"/>
                        <a:ea typeface="Calibri"/>
                      </a:rPr>
                      <m:t>+</m:t>
                    </m:r>
                    <m:f>
                      <m:fPr>
                        <m:ctrlPr>
                          <a:rPr lang="en-GB" b="0" i="1" smtClean="0">
                            <a:solidFill>
                              <a:srgbClr val="000000"/>
                            </a:solidFill>
                            <a:latin typeface="Cambria Math" panose="02040503050406030204" pitchFamily="18" charset="0"/>
                            <a:ea typeface="Calibri"/>
                          </a:rPr>
                        </m:ctrlPr>
                      </m:fPr>
                      <m:num>
                        <m:r>
                          <a:rPr lang="en-GB" b="0" i="1" smtClean="0">
                            <a:solidFill>
                              <a:srgbClr val="000000"/>
                            </a:solidFill>
                            <a:latin typeface="Cambria Math" panose="02040503050406030204" pitchFamily="18" charset="0"/>
                            <a:ea typeface="Calibri"/>
                          </a:rPr>
                          <m:t>2</m:t>
                        </m:r>
                      </m:num>
                      <m:den>
                        <m:r>
                          <a:rPr lang="en-GB" b="0" i="1" smtClean="0">
                            <a:solidFill>
                              <a:srgbClr val="000000"/>
                            </a:solidFill>
                            <a:latin typeface="Cambria Math" panose="02040503050406030204" pitchFamily="18" charset="0"/>
                            <a:ea typeface="Calibri"/>
                          </a:rPr>
                          <m:t>10</m:t>
                        </m:r>
                      </m:den>
                    </m:f>
                  </m:oMath>
                </a14:m>
                <a:r>
                  <a:rPr lang="en-GB" dirty="0">
                    <a:solidFill>
                      <a:srgbClr val="000000"/>
                    </a:solidFill>
                    <a:ea typeface="Calibri"/>
                  </a:rPr>
                  <a:t>, they may give the answer as </a:t>
                </a:r>
                <a14:m>
                  <m:oMath xmlns:m="http://schemas.openxmlformats.org/officeDocument/2006/math">
                    <m:f>
                      <m:fPr>
                        <m:ctrlPr>
                          <a:rPr lang="en-GB" b="0" i="1" smtClean="0">
                            <a:solidFill>
                              <a:srgbClr val="000000"/>
                            </a:solidFill>
                            <a:latin typeface="Cambria Math" panose="02040503050406030204" pitchFamily="18" charset="0"/>
                            <a:ea typeface="Calibri"/>
                          </a:rPr>
                        </m:ctrlPr>
                      </m:fPr>
                      <m:num>
                        <m:r>
                          <a:rPr lang="en-GB" b="0" i="1" smtClean="0">
                            <a:solidFill>
                              <a:srgbClr val="000000"/>
                            </a:solidFill>
                            <a:latin typeface="Cambria Math" panose="02040503050406030204" pitchFamily="18" charset="0"/>
                            <a:ea typeface="Calibri"/>
                          </a:rPr>
                          <m:t>10</m:t>
                        </m:r>
                      </m:num>
                      <m:den>
                        <m:r>
                          <a:rPr lang="en-GB" b="0" i="1" smtClean="0">
                            <a:solidFill>
                              <a:srgbClr val="000000"/>
                            </a:solidFill>
                            <a:latin typeface="Cambria Math" panose="02040503050406030204" pitchFamily="18" charset="0"/>
                            <a:ea typeface="Calibri"/>
                          </a:rPr>
                          <m:t>30</m:t>
                        </m:r>
                      </m:den>
                    </m:f>
                  </m:oMath>
                </a14:m>
                <a:r>
                  <a:rPr lang="en-GB" dirty="0">
                    <a:solidFill>
                      <a:srgbClr val="000000"/>
                    </a:solidFill>
                    <a:ea typeface="Calibri"/>
                  </a:rPr>
                  <a:t>.</a:t>
                </a:r>
              </a:p>
            </p:txBody>
          </p:sp>
        </mc:Choice>
        <mc:Fallback xmlns="">
          <p:sp>
            <p:nvSpPr>
              <p:cNvPr id="8" name="Text Placeholder 7">
                <a:extLst>
                  <a:ext uri="{FF2B5EF4-FFF2-40B4-BE49-F238E27FC236}">
                    <a16:creationId xmlns:a16="http://schemas.microsoft.com/office/drawing/2014/main" id="{8487E31C-9485-4902-9FB3-7FA81736A589}"/>
                  </a:ext>
                </a:extLst>
              </p:cNvPr>
              <p:cNvSpPr>
                <a:spLocks noGrp="1" noRot="1" noChangeAspect="1" noMove="1" noResize="1" noEditPoints="1" noAdjustHandles="1" noChangeArrowheads="1" noChangeShapeType="1" noTextEdit="1"/>
              </p:cNvSpPr>
              <p:nvPr>
                <p:ph type="body" sz="quarter" idx="17"/>
              </p:nvPr>
            </p:nvSpPr>
            <p:spPr>
              <a:xfrm>
                <a:off x="263524" y="5172295"/>
                <a:ext cx="11658602" cy="1326144"/>
              </a:xfr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7830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89E6-1280-4A03-1C29-2A771B9A96B9}"/>
              </a:ext>
            </a:extLst>
          </p:cNvPr>
          <p:cNvSpPr>
            <a:spLocks noGrp="1"/>
          </p:cNvSpPr>
          <p:nvPr>
            <p:ph type="title"/>
          </p:nvPr>
        </p:nvSpPr>
        <p:spPr/>
        <p:txBody>
          <a:bodyPr/>
          <a:lstStyle/>
          <a:p>
            <a:r>
              <a:rPr lang="en-GB"/>
              <a:t>Add two or more fractions</a:t>
            </a:r>
          </a:p>
        </p:txBody>
      </p:sp>
    </p:spTree>
    <p:extLst>
      <p:ext uri="{BB962C8B-B14F-4D97-AF65-F5344CB8AC3E}">
        <p14:creationId xmlns:p14="http://schemas.microsoft.com/office/powerpoint/2010/main" val="372173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2194-9247-5AAA-4B87-9CF1A8F0993C}"/>
              </a:ext>
            </a:extLst>
          </p:cNvPr>
          <p:cNvSpPr>
            <a:spLocks noGrp="1"/>
          </p:cNvSpPr>
          <p:nvPr>
            <p:ph type="title"/>
          </p:nvPr>
        </p:nvSpPr>
        <p:spPr/>
        <p:txBody>
          <a:bodyPr/>
          <a:lstStyle/>
          <a:p>
            <a:r>
              <a:rPr lang="en-GB">
                <a:latin typeface="Calibri"/>
                <a:ea typeface="Calibri"/>
                <a:cs typeface="Calibri"/>
              </a:rPr>
              <a:t>Talk task</a:t>
            </a:r>
            <a:endParaRPr lang="en-GB"/>
          </a:p>
        </p:txBody>
      </p:sp>
      <p:pic>
        <p:nvPicPr>
          <p:cNvPr id="30" name="Picture 29" descr="Oracy groupings: pairs">
            <a:extLst>
              <a:ext uri="{FF2B5EF4-FFF2-40B4-BE49-F238E27FC236}">
                <a16:creationId xmlns:a16="http://schemas.microsoft.com/office/drawing/2014/main" id="{AED64BEF-E545-90CA-5FED-51DB0940743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1A2EBE4F-7F0B-60E2-12F8-7CF20AFC7F31}"/>
              </a:ext>
            </a:extLst>
          </p:cNvPr>
          <p:cNvSpPr>
            <a:spLocks noGrp="1"/>
          </p:cNvSpPr>
          <p:nvPr>
            <p:ph type="body" sz="quarter" idx="11"/>
          </p:nvPr>
        </p:nvSpPr>
        <p:spPr>
          <a:xfrm>
            <a:off x="263520" y="1052513"/>
            <a:ext cx="8415879" cy="1118255"/>
          </a:xfrm>
        </p:spPr>
        <p:txBody>
          <a:bodyPr/>
          <a:lstStyle/>
          <a:p>
            <a:r>
              <a:rPr lang="en-GB"/>
              <a:t>Which pairs of fractions could you add together to make a whole?</a:t>
            </a:r>
          </a:p>
          <a:p>
            <a:endParaRPr lang="en-GB"/>
          </a:p>
        </p:txBody>
      </p:sp>
      <p:pic>
        <p:nvPicPr>
          <p:cNvPr id="19" name="Picture Placeholder 18" descr="One-quarter of a pizza">
            <a:extLst>
              <a:ext uri="{FF2B5EF4-FFF2-40B4-BE49-F238E27FC236}">
                <a16:creationId xmlns:a16="http://schemas.microsoft.com/office/drawing/2014/main" id="{66D17EE4-7095-498D-58F2-C6BB9FC54746}"/>
              </a:ext>
            </a:extLst>
          </p:cNvPr>
          <p:cNvPicPr>
            <a:picLocks noGrp="1" noChangeAspect="1"/>
          </p:cNvPicPr>
          <p:nvPr>
            <p:ph type="pic" sz="quarter" idx="25"/>
          </p:nvPr>
        </p:nvPicPr>
        <p:blipFill rotWithShape="1">
          <a:blip r:embed="rId4"/>
          <a:srcRect l="36720" t="552" r="4278" b="2607"/>
          <a:stretch/>
        </p:blipFill>
        <p:spPr>
          <a:xfrm>
            <a:off x="157947" y="1609879"/>
            <a:ext cx="1254647" cy="2091786"/>
          </a:xfrm>
          <a:prstGeom prst="rect">
            <a:avLst/>
          </a:prstGeom>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EEA1784-9846-7A40-017C-648EC64CDFEA}"/>
                  </a:ext>
                </a:extLst>
              </p:cNvPr>
              <p:cNvSpPr>
                <a:spLocks noGrp="1"/>
              </p:cNvSpPr>
              <p:nvPr>
                <p:ph type="body" sz="quarter" idx="20"/>
              </p:nvPr>
            </p:nvSpPr>
            <p:spPr>
              <a:xfrm>
                <a:off x="1331424" y="1944248"/>
                <a:ext cx="584987" cy="1053365"/>
              </a:xfrm>
            </p:spPr>
            <p: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a:p>
            </p:txBody>
          </p:sp>
        </mc:Choice>
        <mc:Fallback xmlns="">
          <p:sp>
            <p:nvSpPr>
              <p:cNvPr id="6" name="Text Placeholder 5">
                <a:extLst>
                  <a:ext uri="{FF2B5EF4-FFF2-40B4-BE49-F238E27FC236}">
                    <a16:creationId xmlns:a16="http://schemas.microsoft.com/office/drawing/2014/main" id="{4EEA1784-9846-7A40-017C-648EC64CDFEA}"/>
                  </a:ext>
                </a:extLst>
              </p:cNvPr>
              <p:cNvSpPr>
                <a:spLocks noGrp="1" noRot="1" noChangeAspect="1" noMove="1" noResize="1" noEditPoints="1" noAdjustHandles="1" noChangeArrowheads="1" noChangeShapeType="1" noTextEdit="1"/>
              </p:cNvSpPr>
              <p:nvPr>
                <p:ph type="body" sz="quarter" idx="20"/>
              </p:nvPr>
            </p:nvSpPr>
            <p:spPr>
              <a:xfrm>
                <a:off x="1331424" y="1944248"/>
                <a:ext cx="584987" cy="1053365"/>
              </a:xfrm>
              <a:blipFill>
                <a:blip r:embed="rId5"/>
                <a:stretch>
                  <a:fillRect/>
                </a:stretch>
              </a:blipFill>
            </p:spPr>
            <p:txBody>
              <a:bodyPr/>
              <a:lstStyle/>
              <a:p>
                <a:r>
                  <a:rPr lang="en-GB">
                    <a:noFill/>
                  </a:rPr>
                  <a:t> </a:t>
                </a:r>
              </a:p>
            </p:txBody>
          </p:sp>
        </mc:Fallback>
      </mc:AlternateContent>
      <p:pic>
        <p:nvPicPr>
          <p:cNvPr id="21" name="Picture Placeholder 20" descr="Three-eighths of a pizza">
            <a:extLst>
              <a:ext uri="{FF2B5EF4-FFF2-40B4-BE49-F238E27FC236}">
                <a16:creationId xmlns:a16="http://schemas.microsoft.com/office/drawing/2014/main" id="{A55CF297-D217-AE1C-2974-803D3854D577}"/>
              </a:ext>
            </a:extLst>
          </p:cNvPr>
          <p:cNvPicPr>
            <a:picLocks noGrp="1" noChangeAspect="1"/>
          </p:cNvPicPr>
          <p:nvPr>
            <p:ph type="pic" sz="quarter" idx="12"/>
          </p:nvPr>
        </p:nvPicPr>
        <p:blipFill rotWithShape="1">
          <a:blip r:embed="rId6"/>
          <a:srcRect l="-1253" r="5512" b="-369"/>
          <a:stretch/>
        </p:blipFill>
        <p:spPr>
          <a:xfrm>
            <a:off x="2375613" y="1674817"/>
            <a:ext cx="2035900" cy="2167972"/>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C6DDC3C-F1A3-041E-CB37-DD46DB7D69B8}"/>
                  </a:ext>
                </a:extLst>
              </p:cNvPr>
              <p:cNvSpPr>
                <a:spLocks noGrp="1"/>
              </p:cNvSpPr>
              <p:nvPr>
                <p:ph type="body" sz="quarter" idx="19"/>
              </p:nvPr>
            </p:nvSpPr>
            <p:spPr>
              <a:xfrm>
                <a:off x="4348705" y="1944248"/>
                <a:ext cx="597594" cy="1053365"/>
              </a:xfrm>
            </p:spPr>
            <p: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a:p>
            </p:txBody>
          </p:sp>
        </mc:Choice>
        <mc:Fallback xmlns="">
          <p:sp>
            <p:nvSpPr>
              <p:cNvPr id="5" name="Text Placeholder 4">
                <a:extLst>
                  <a:ext uri="{FF2B5EF4-FFF2-40B4-BE49-F238E27FC236}">
                    <a16:creationId xmlns:a16="http://schemas.microsoft.com/office/drawing/2014/main" id="{BC6DDC3C-F1A3-041E-CB37-DD46DB7D69B8}"/>
                  </a:ext>
                </a:extLst>
              </p:cNvPr>
              <p:cNvSpPr>
                <a:spLocks noGrp="1" noRot="1" noChangeAspect="1" noMove="1" noResize="1" noEditPoints="1" noAdjustHandles="1" noChangeArrowheads="1" noChangeShapeType="1" noTextEdit="1"/>
              </p:cNvSpPr>
              <p:nvPr>
                <p:ph type="body" sz="quarter" idx="19"/>
              </p:nvPr>
            </p:nvSpPr>
            <p:spPr>
              <a:xfrm>
                <a:off x="4348705" y="1944248"/>
                <a:ext cx="597594" cy="1053365"/>
              </a:xfrm>
              <a:blipFill>
                <a:blip r:embed="rId7"/>
                <a:stretch>
                  <a:fillRect/>
                </a:stretch>
              </a:blipFill>
            </p:spPr>
            <p:txBody>
              <a:bodyPr/>
              <a:lstStyle/>
              <a:p>
                <a:r>
                  <a:rPr lang="en-GB">
                    <a:noFill/>
                  </a:rPr>
                  <a:t> </a:t>
                </a:r>
              </a:p>
            </p:txBody>
          </p:sp>
        </mc:Fallback>
      </mc:AlternateContent>
      <p:grpSp>
        <p:nvGrpSpPr>
          <p:cNvPr id="24" name="Group 23" descr="Five-sixths of a pizza">
            <a:extLst>
              <a:ext uri="{FF2B5EF4-FFF2-40B4-BE49-F238E27FC236}">
                <a16:creationId xmlns:a16="http://schemas.microsoft.com/office/drawing/2014/main" id="{B153E576-59E5-39E2-D308-436F25369F8B}"/>
              </a:ext>
            </a:extLst>
          </p:cNvPr>
          <p:cNvGrpSpPr/>
          <p:nvPr/>
        </p:nvGrpSpPr>
        <p:grpSpPr>
          <a:xfrm>
            <a:off x="5362067" y="1673735"/>
            <a:ext cx="2160000" cy="2160000"/>
            <a:chOff x="4806164" y="829111"/>
            <a:chExt cx="4138094" cy="4264950"/>
          </a:xfrm>
        </p:grpSpPr>
        <p:pic>
          <p:nvPicPr>
            <p:cNvPr id="25" name="Picture Placeholder 8" descr="A whole pizza not cut into any slices.">
              <a:extLst>
                <a:ext uri="{FF2B5EF4-FFF2-40B4-BE49-F238E27FC236}">
                  <a16:creationId xmlns:a16="http://schemas.microsoft.com/office/drawing/2014/main" id="{D3C08877-5757-4556-F90C-54CB9820B9EC}"/>
                </a:ext>
              </a:extLst>
            </p:cNvPr>
            <p:cNvPicPr>
              <a:picLocks noChangeAspect="1"/>
            </p:cNvPicPr>
            <p:nvPr/>
          </p:nvPicPr>
          <p:blipFill>
            <a:blip r:embed="rId8"/>
            <a:srcRect l="10479" r="10479"/>
            <a:stretch>
              <a:fillRect/>
            </a:stretch>
          </p:blipFill>
          <p:spPr>
            <a:xfrm>
              <a:off x="4806164" y="829111"/>
              <a:ext cx="4138094" cy="4264950"/>
            </a:xfrm>
            <a:prstGeom prst="rect">
              <a:avLst/>
            </a:prstGeom>
          </p:spPr>
        </p:pic>
        <p:sp>
          <p:nvSpPr>
            <p:cNvPr id="26" name="Partial Circle 25">
              <a:extLst>
                <a:ext uri="{FF2B5EF4-FFF2-40B4-BE49-F238E27FC236}">
                  <a16:creationId xmlns:a16="http://schemas.microsoft.com/office/drawing/2014/main" id="{E0555788-7E5E-E24B-802B-6B4CE3647AEE}"/>
                </a:ext>
              </a:extLst>
            </p:cNvPr>
            <p:cNvSpPr/>
            <p:nvPr/>
          </p:nvSpPr>
          <p:spPr>
            <a:xfrm>
              <a:off x="4982777" y="1222835"/>
              <a:ext cx="3784867" cy="3733801"/>
            </a:xfrm>
            <a:prstGeom prst="pie">
              <a:avLst>
                <a:gd name="adj1" fmla="val 12652660"/>
                <a:gd name="adj2" fmla="val 1611162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a:ln>
                  <a:noFill/>
                </a:ln>
                <a:solidFill>
                  <a:prstClr val="black"/>
                </a:solidFill>
                <a:effectLst/>
                <a:uLnTx/>
                <a:uFillTx/>
                <a:latin typeface="Calibri" panose="020F0502020204030204"/>
                <a:ea typeface="+mn-ea"/>
                <a:cs typeface="+mn-cs"/>
                <a:sym typeface="Arial"/>
              </a:endParaRP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F5678A-495B-AF6E-5E0F-C4B1CBE8E11F}"/>
                  </a:ext>
                </a:extLst>
              </p:cNvPr>
              <p:cNvSpPr txBox="1"/>
              <p:nvPr/>
            </p:nvSpPr>
            <p:spPr>
              <a:xfrm>
                <a:off x="7412673" y="2217203"/>
                <a:ext cx="585134" cy="7352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ctrlPr>
                        </m:fPr>
                        <m:num>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5</m:t>
                          </m:r>
                        </m:num>
                        <m:den>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6</m:t>
                          </m:r>
                        </m:den>
                      </m:f>
                    </m:oMath>
                  </m:oMathPara>
                </a14:m>
                <a:endParaRPr kumimoji="0" lang="en-GB" sz="2200" b="0" i="0" u="none" strike="noStrike" kern="0" cap="none" spc="0" normalizeH="0" baseline="0">
                  <a:ln>
                    <a:noFill/>
                  </a:ln>
                  <a:solidFill>
                    <a:srgbClr val="000000"/>
                  </a:solidFill>
                  <a:effectLst/>
                  <a:uLnTx/>
                  <a:uFillTx/>
                  <a:latin typeface="Arial"/>
                  <a:cs typeface="Arial"/>
                  <a:sym typeface="Arial"/>
                </a:endParaRPr>
              </a:p>
            </p:txBody>
          </p:sp>
        </mc:Choice>
        <mc:Fallback xmlns="">
          <p:sp>
            <p:nvSpPr>
              <p:cNvPr id="27" name="TextBox 26">
                <a:extLst>
                  <a:ext uri="{FF2B5EF4-FFF2-40B4-BE49-F238E27FC236}">
                    <a16:creationId xmlns:a16="http://schemas.microsoft.com/office/drawing/2014/main" id="{F4F5678A-495B-AF6E-5E0F-C4B1CBE8E11F}"/>
                  </a:ext>
                </a:extLst>
              </p:cNvPr>
              <p:cNvSpPr txBox="1">
                <a:spLocks noRot="1" noChangeAspect="1" noMove="1" noResize="1" noEditPoints="1" noAdjustHandles="1" noChangeArrowheads="1" noChangeShapeType="1" noTextEdit="1"/>
              </p:cNvSpPr>
              <p:nvPr/>
            </p:nvSpPr>
            <p:spPr>
              <a:xfrm>
                <a:off x="7412673" y="2217203"/>
                <a:ext cx="585134" cy="735201"/>
              </a:xfrm>
              <a:prstGeom prst="rect">
                <a:avLst/>
              </a:prstGeom>
              <a:blipFill>
                <a:blip r:embed="rId14"/>
                <a:stretch>
                  <a:fillRect b="-5085"/>
                </a:stretch>
              </a:blipFill>
            </p:spPr>
            <p:txBody>
              <a:bodyPr/>
              <a:lstStyle/>
              <a:p>
                <a:r>
                  <a:rPr lang="en-GB">
                    <a:noFill/>
                  </a:rPr>
                  <a:t> </a:t>
                </a:r>
              </a:p>
            </p:txBody>
          </p:sp>
        </mc:Fallback>
      </mc:AlternateContent>
      <p:pic>
        <p:nvPicPr>
          <p:cNvPr id="23" name="Picture Placeholder 22" descr="One-sixth of a pizza">
            <a:extLst>
              <a:ext uri="{FF2B5EF4-FFF2-40B4-BE49-F238E27FC236}">
                <a16:creationId xmlns:a16="http://schemas.microsoft.com/office/drawing/2014/main" id="{EAB3D8E6-F0EF-88BF-FDDD-7C501DEA3E2C}"/>
              </a:ext>
            </a:extLst>
          </p:cNvPr>
          <p:cNvPicPr>
            <a:picLocks noGrp="1" noChangeAspect="1"/>
          </p:cNvPicPr>
          <p:nvPr>
            <p:ph type="pic" sz="quarter" idx="22"/>
          </p:nvPr>
        </p:nvPicPr>
        <p:blipFill rotWithShape="1">
          <a:blip r:embed="rId15"/>
          <a:srcRect l="34877" t="177" r="5930" b="-706"/>
          <a:stretch/>
        </p:blipFill>
        <p:spPr>
          <a:xfrm>
            <a:off x="155909" y="3802660"/>
            <a:ext cx="1258724" cy="2171431"/>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0A253BB-52D8-39E0-C40E-1E1E1EFFA781}"/>
                  </a:ext>
                </a:extLst>
              </p:cNvPr>
              <p:cNvSpPr txBox="1"/>
              <p:nvPr/>
            </p:nvSpPr>
            <p:spPr>
              <a:xfrm>
                <a:off x="1331424" y="4405716"/>
                <a:ext cx="585134" cy="7352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ctrlPr>
                        </m:fPr>
                        <m:num>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1</m:t>
                          </m:r>
                        </m:num>
                        <m:den>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6</m:t>
                          </m:r>
                        </m:den>
                      </m:f>
                    </m:oMath>
                  </m:oMathPara>
                </a14:m>
                <a:endParaRPr kumimoji="0" lang="en-GB" sz="2200" b="0" i="0" u="none" strike="noStrike" kern="0" cap="none" spc="0" normalizeH="0" baseline="0">
                  <a:ln>
                    <a:noFill/>
                  </a:ln>
                  <a:solidFill>
                    <a:srgbClr val="000000"/>
                  </a:solidFill>
                  <a:effectLst/>
                  <a:uLnTx/>
                  <a:uFillTx/>
                  <a:latin typeface="Arial"/>
                  <a:cs typeface="Arial"/>
                  <a:sym typeface="Arial"/>
                </a:endParaRPr>
              </a:p>
            </p:txBody>
          </p:sp>
        </mc:Choice>
        <mc:Fallback xmlns="">
          <p:sp>
            <p:nvSpPr>
              <p:cNvPr id="28" name="TextBox 27">
                <a:extLst>
                  <a:ext uri="{FF2B5EF4-FFF2-40B4-BE49-F238E27FC236}">
                    <a16:creationId xmlns:a16="http://schemas.microsoft.com/office/drawing/2014/main" id="{B0A253BB-52D8-39E0-C40E-1E1E1EFFA781}"/>
                  </a:ext>
                </a:extLst>
              </p:cNvPr>
              <p:cNvSpPr txBox="1">
                <a:spLocks noRot="1" noChangeAspect="1" noMove="1" noResize="1" noEditPoints="1" noAdjustHandles="1" noChangeArrowheads="1" noChangeShapeType="1" noTextEdit="1"/>
              </p:cNvSpPr>
              <p:nvPr/>
            </p:nvSpPr>
            <p:spPr>
              <a:xfrm>
                <a:off x="1331424" y="4405716"/>
                <a:ext cx="585134" cy="735201"/>
              </a:xfrm>
              <a:prstGeom prst="rect">
                <a:avLst/>
              </a:prstGeom>
              <a:blipFill>
                <a:blip r:embed="rId16"/>
                <a:stretch>
                  <a:fillRect b="-6897"/>
                </a:stretch>
              </a:blipFill>
            </p:spPr>
            <p:txBody>
              <a:bodyPr/>
              <a:lstStyle/>
              <a:p>
                <a:r>
                  <a:rPr lang="en-GB">
                    <a:noFill/>
                  </a:rPr>
                  <a:t> </a:t>
                </a:r>
              </a:p>
            </p:txBody>
          </p:sp>
        </mc:Fallback>
      </mc:AlternateContent>
      <p:pic>
        <p:nvPicPr>
          <p:cNvPr id="20" name="Picture Placeholder 19" descr="Three-quarters of a pizza">
            <a:extLst>
              <a:ext uri="{FF2B5EF4-FFF2-40B4-BE49-F238E27FC236}">
                <a16:creationId xmlns:a16="http://schemas.microsoft.com/office/drawing/2014/main" id="{D6663B07-8900-E11E-BB6B-29DE43FDA0E8}"/>
              </a:ext>
            </a:extLst>
          </p:cNvPr>
          <p:cNvPicPr>
            <a:picLocks noGrp="1" noChangeAspect="1"/>
          </p:cNvPicPr>
          <p:nvPr>
            <p:ph type="pic" sz="quarter" idx="24"/>
          </p:nvPr>
        </p:nvPicPr>
        <p:blipFill rotWithShape="1">
          <a:blip r:embed="rId17"/>
          <a:srcRect l="132" t="155" r="4803" b="-155"/>
          <a:stretch/>
        </p:blipFill>
        <p:spPr>
          <a:xfrm>
            <a:off x="2375288" y="3806459"/>
            <a:ext cx="2007357" cy="2160002"/>
          </a:xfrm>
          <a:prstGeom prst="rect">
            <a:avLst/>
          </a:prstGeom>
        </p:spPr>
      </p:pic>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745FB5DC-FB18-1D29-1002-2E5F8EFB35BF}"/>
                  </a:ext>
                </a:extLst>
              </p:cNvPr>
              <p:cNvSpPr>
                <a:spLocks noGrp="1"/>
              </p:cNvSpPr>
              <p:nvPr>
                <p:ph type="body" sz="quarter" idx="21"/>
              </p:nvPr>
            </p:nvSpPr>
            <p:spPr>
              <a:xfrm>
                <a:off x="4382824" y="4132761"/>
                <a:ext cx="508886" cy="1053365"/>
              </a:xfrm>
            </p:spPr>
            <p: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a:p>
            </p:txBody>
          </p:sp>
        </mc:Choice>
        <mc:Fallback xmlns="">
          <p:sp>
            <p:nvSpPr>
              <p:cNvPr id="7" name="Text Placeholder 6">
                <a:extLst>
                  <a:ext uri="{FF2B5EF4-FFF2-40B4-BE49-F238E27FC236}">
                    <a16:creationId xmlns:a16="http://schemas.microsoft.com/office/drawing/2014/main" id="{745FB5DC-FB18-1D29-1002-2E5F8EFB35BF}"/>
                  </a:ext>
                </a:extLst>
              </p:cNvPr>
              <p:cNvSpPr>
                <a:spLocks noGrp="1" noRot="1" noChangeAspect="1" noMove="1" noResize="1" noEditPoints="1" noAdjustHandles="1" noChangeArrowheads="1" noChangeShapeType="1" noTextEdit="1"/>
              </p:cNvSpPr>
              <p:nvPr>
                <p:ph type="body" sz="quarter" idx="21"/>
              </p:nvPr>
            </p:nvSpPr>
            <p:spPr>
              <a:xfrm>
                <a:off x="4382824" y="4132761"/>
                <a:ext cx="508886" cy="1053365"/>
              </a:xfrm>
              <a:blipFill>
                <a:blip r:embed="rId18"/>
                <a:stretch>
                  <a:fillRect/>
                </a:stretch>
              </a:blipFill>
            </p:spPr>
            <p:txBody>
              <a:bodyPr/>
              <a:lstStyle/>
              <a:p>
                <a:r>
                  <a:rPr lang="en-GB">
                    <a:noFill/>
                  </a:rPr>
                  <a:t> </a:t>
                </a:r>
              </a:p>
            </p:txBody>
          </p:sp>
        </mc:Fallback>
      </mc:AlternateContent>
      <p:pic>
        <p:nvPicPr>
          <p:cNvPr id="22" name="Picture Placeholder 21" descr="Five-eighths of a pizza">
            <a:extLst>
              <a:ext uri="{FF2B5EF4-FFF2-40B4-BE49-F238E27FC236}">
                <a16:creationId xmlns:a16="http://schemas.microsoft.com/office/drawing/2014/main" id="{45033AB0-B19E-11D0-6545-9376358CF551}"/>
              </a:ext>
            </a:extLst>
          </p:cNvPr>
          <p:cNvPicPr>
            <a:picLocks noGrp="1" noChangeAspect="1"/>
          </p:cNvPicPr>
          <p:nvPr>
            <p:ph type="pic" sz="quarter" idx="23"/>
          </p:nvPr>
        </p:nvPicPr>
        <p:blipFill>
          <a:blip r:embed="rId19"/>
          <a:stretch>
            <a:fillRect/>
          </a:stretch>
        </p:blipFill>
        <p:spPr>
          <a:xfrm>
            <a:off x="5400442" y="3806851"/>
            <a:ext cx="2111497" cy="216000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36E34F7-FE9F-3EF1-8EAA-FDC80D29F2A3}"/>
                  </a:ext>
                </a:extLst>
              </p:cNvPr>
              <p:cNvSpPr txBox="1"/>
              <p:nvPr/>
            </p:nvSpPr>
            <p:spPr>
              <a:xfrm>
                <a:off x="7412673" y="4405716"/>
                <a:ext cx="585134" cy="7352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ctrlPr>
                        </m:fPr>
                        <m:num>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5</m:t>
                          </m:r>
                        </m:num>
                        <m:den>
                          <m:r>
                            <a:rPr kumimoji="0" lang="en-GB" sz="2200" b="0" i="1" u="none" strike="noStrike" kern="0" cap="none" spc="0" normalizeH="0" baseline="0" smtClean="0">
                              <a:ln>
                                <a:noFill/>
                              </a:ln>
                              <a:solidFill>
                                <a:srgbClr val="000000"/>
                              </a:solidFill>
                              <a:effectLst/>
                              <a:uLnTx/>
                              <a:uFillTx/>
                              <a:latin typeface="Cambria Math" panose="02040503050406030204" pitchFamily="18" charset="0"/>
                              <a:sym typeface="Arial"/>
                            </a:rPr>
                            <m:t>8</m:t>
                          </m:r>
                        </m:den>
                      </m:f>
                    </m:oMath>
                  </m:oMathPara>
                </a14:m>
                <a:endParaRPr kumimoji="0" lang="en-GB" sz="2200" b="0" i="0" u="none" strike="noStrike" kern="0" cap="none" spc="0" normalizeH="0" baseline="0">
                  <a:ln>
                    <a:noFill/>
                  </a:ln>
                  <a:solidFill>
                    <a:srgbClr val="000000"/>
                  </a:solidFill>
                  <a:effectLst/>
                  <a:uLnTx/>
                  <a:uFillTx/>
                  <a:latin typeface="Arial"/>
                  <a:cs typeface="Arial"/>
                  <a:sym typeface="Arial"/>
                </a:endParaRPr>
              </a:p>
            </p:txBody>
          </p:sp>
        </mc:Choice>
        <mc:Fallback xmlns="">
          <p:sp>
            <p:nvSpPr>
              <p:cNvPr id="29" name="TextBox 28">
                <a:extLst>
                  <a:ext uri="{FF2B5EF4-FFF2-40B4-BE49-F238E27FC236}">
                    <a16:creationId xmlns:a16="http://schemas.microsoft.com/office/drawing/2014/main" id="{D36E34F7-FE9F-3EF1-8EAA-FDC80D29F2A3}"/>
                  </a:ext>
                </a:extLst>
              </p:cNvPr>
              <p:cNvSpPr txBox="1">
                <a:spLocks noRot="1" noChangeAspect="1" noMove="1" noResize="1" noEditPoints="1" noAdjustHandles="1" noChangeArrowheads="1" noChangeShapeType="1" noTextEdit="1"/>
              </p:cNvSpPr>
              <p:nvPr/>
            </p:nvSpPr>
            <p:spPr>
              <a:xfrm>
                <a:off x="7412673" y="4405716"/>
                <a:ext cx="585134" cy="735201"/>
              </a:xfrm>
              <a:prstGeom prst="rect">
                <a:avLst/>
              </a:prstGeom>
              <a:blipFill>
                <a:blip r:embed="rId20"/>
                <a:stretch>
                  <a:fillRect b="-6897"/>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70271DB7-FFD6-7156-7124-BADC95C271CD}"/>
              </a:ext>
            </a:extLst>
          </p:cNvPr>
          <p:cNvSpPr>
            <a:spLocks noGrp="1"/>
          </p:cNvSpPr>
          <p:nvPr>
            <p:ph type="body" sz="quarter" idx="18"/>
          </p:nvPr>
        </p:nvSpPr>
        <p:spPr>
          <a:xfrm>
            <a:off x="263520" y="5916003"/>
            <a:ext cx="9135121" cy="507831"/>
          </a:xfrm>
        </p:spPr>
        <p:txBody>
          <a:bodyPr wrap="square" lIns="0" tIns="0" rIns="0" bIns="0" anchor="t">
            <a:spAutoFit/>
          </a:bodyPr>
          <a:lstStyle/>
          <a:p>
            <a:r>
              <a:rPr lang="en-GB"/>
              <a:t>How do you know that your pairs of fractions make a whole?</a:t>
            </a:r>
          </a:p>
        </p:txBody>
      </p:sp>
      <p:sp>
        <p:nvSpPr>
          <p:cNvPr id="8" name="Text Placeholder 30">
            <a:extLst>
              <a:ext uri="{FF2B5EF4-FFF2-40B4-BE49-F238E27FC236}">
                <a16:creationId xmlns:a16="http://schemas.microsoft.com/office/drawing/2014/main" id="{08EA0921-EA30-827A-C403-41A0DDEAC318}"/>
              </a:ext>
            </a:extLst>
          </p:cNvPr>
          <p:cNvSpPr txBox="1">
            <a:spLocks/>
          </p:cNvSpPr>
          <p:nvPr/>
        </p:nvSpPr>
        <p:spPr>
          <a:xfrm>
            <a:off x="7841898" y="5238814"/>
            <a:ext cx="4194193" cy="1455293"/>
          </a:xfrm>
          <a:prstGeom prst="roundRect">
            <a:avLst/>
          </a:prstGeom>
          <a:solidFill>
            <a:srgbClr val="E4DFED"/>
          </a:solidFill>
        </p:spPr>
        <p:txBody>
          <a:bodyPr wrap="square" lIns="90000" tIns="46800" rIns="90000" bIns="4680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Tx/>
            </a:pPr>
            <a:r>
              <a:rPr lang="en-GB" b="1"/>
              <a:t>Build: </a:t>
            </a:r>
            <a:r>
              <a:rPr lang="en-GB"/>
              <a:t>‘I agree because …’</a:t>
            </a:r>
          </a:p>
          <a:p>
            <a:pPr>
              <a:lnSpc>
                <a:spcPct val="100000"/>
              </a:lnSpc>
              <a:buClrTx/>
            </a:pPr>
            <a:r>
              <a:rPr lang="en-GB" b="1"/>
              <a:t>Challenge: </a:t>
            </a:r>
            <a:r>
              <a:rPr lang="en-GB"/>
              <a:t>‘I disagree because …’</a:t>
            </a:r>
          </a:p>
          <a:p>
            <a:pPr>
              <a:lnSpc>
                <a:spcPct val="100000"/>
              </a:lnSpc>
              <a:buClrTx/>
            </a:pPr>
            <a:r>
              <a:rPr lang="en-GB" b="1"/>
              <a:t>Clarify: </a:t>
            </a:r>
            <a:r>
              <a:rPr lang="en-GB"/>
              <a:t>‘So you mean that …’</a:t>
            </a:r>
          </a:p>
        </p:txBody>
      </p:sp>
      <p:pic>
        <p:nvPicPr>
          <p:cNvPr id="16" name="Picture Placeholder 16" descr="Key words">
            <a:extLst>
              <a:ext uri="{FF2B5EF4-FFF2-40B4-BE49-F238E27FC236}">
                <a16:creationId xmlns:a16="http://schemas.microsoft.com/office/drawing/2014/main" id="{2FF77F39-DBDA-E22A-8CCF-E8533DE661FA}"/>
              </a:ext>
            </a:extLst>
          </p:cNvPr>
          <p:cNvPicPr>
            <a:picLocks noGrp="1" noChangeAspect="1"/>
          </p:cNvPicPr>
          <p:nvPr>
            <p:ph type="pic" sz="quarter" idx="16"/>
          </p:nvPr>
        </p:nvPicPr>
        <p:blipFill>
          <a:blip r:embed="rId21">
            <a:extLst>
              <a:ext uri="{96DAC541-7B7A-43D3-8B79-37D633B846F1}">
                <asvg:svgBlip xmlns:asvg="http://schemas.microsoft.com/office/drawing/2016/SVG/main" r:embed="rId22"/>
              </a:ext>
            </a:extLst>
          </a:blip>
          <a:srcRect/>
          <a:stretch>
            <a:fillRect/>
          </a:stretch>
        </p:blipFill>
        <p:spPr>
          <a:xfrm>
            <a:off x="9853613" y="1050925"/>
            <a:ext cx="360362" cy="360363"/>
          </a:xfrm>
        </p:spPr>
      </p:pic>
      <p:sp>
        <p:nvSpPr>
          <p:cNvPr id="13" name="Text Placeholder 12">
            <a:extLst>
              <a:ext uri="{FF2B5EF4-FFF2-40B4-BE49-F238E27FC236}">
                <a16:creationId xmlns:a16="http://schemas.microsoft.com/office/drawing/2014/main" id="{C6EDD2F8-9049-0A89-44D3-6471A341231E}"/>
              </a:ext>
            </a:extLst>
          </p:cNvPr>
          <p:cNvSpPr>
            <a:spLocks noGrp="1"/>
          </p:cNvSpPr>
          <p:nvPr>
            <p:ph type="body" sz="quarter" idx="17"/>
          </p:nvPr>
        </p:nvSpPr>
        <p:spPr/>
        <p:txBody>
          <a:bodyPr/>
          <a:lstStyle/>
          <a:p>
            <a:r>
              <a:rPr lang="en-GB"/>
              <a:t>Key words</a:t>
            </a:r>
          </a:p>
        </p:txBody>
      </p:sp>
      <p:sp>
        <p:nvSpPr>
          <p:cNvPr id="14" name="Text Placeholder 13">
            <a:extLst>
              <a:ext uri="{FF2B5EF4-FFF2-40B4-BE49-F238E27FC236}">
                <a16:creationId xmlns:a16="http://schemas.microsoft.com/office/drawing/2014/main" id="{72226AFF-D122-3BB4-632E-3FA58711D8AD}"/>
              </a:ext>
            </a:extLst>
          </p:cNvPr>
          <p:cNvSpPr>
            <a:spLocks noGrp="1"/>
          </p:cNvSpPr>
          <p:nvPr>
            <p:ph type="body" sz="quarter" idx="13"/>
          </p:nvPr>
        </p:nvSpPr>
        <p:spPr/>
        <p:txBody>
          <a:bodyPr/>
          <a:lstStyle/>
          <a:p>
            <a:pPr>
              <a:spcAft>
                <a:spcPts val="1000"/>
              </a:spcAft>
            </a:pPr>
            <a:r>
              <a:rPr lang="en-GB"/>
              <a:t>total</a:t>
            </a:r>
          </a:p>
          <a:p>
            <a:pPr>
              <a:spcAft>
                <a:spcPts val="1000"/>
              </a:spcAft>
            </a:pPr>
            <a:r>
              <a:rPr lang="en-GB"/>
              <a:t>fraction</a:t>
            </a:r>
          </a:p>
          <a:p>
            <a:pPr>
              <a:spcAft>
                <a:spcPts val="1000"/>
              </a:spcAft>
            </a:pPr>
            <a:r>
              <a:rPr lang="en-GB"/>
              <a:t>part </a:t>
            </a:r>
          </a:p>
          <a:p>
            <a:pPr>
              <a:spcAft>
                <a:spcPts val="1000"/>
              </a:spcAft>
            </a:pPr>
            <a:r>
              <a:rPr lang="en-GB"/>
              <a:t>whole</a:t>
            </a:r>
          </a:p>
          <a:p>
            <a:pPr>
              <a:spcAft>
                <a:spcPts val="1000"/>
              </a:spcAft>
            </a:pPr>
            <a:r>
              <a:rPr lang="en-GB"/>
              <a:t>value</a:t>
            </a:r>
          </a:p>
          <a:p>
            <a:pPr>
              <a:spcAft>
                <a:spcPts val="1000"/>
              </a:spcAft>
            </a:pPr>
            <a:r>
              <a:rPr lang="en-GB"/>
              <a:t>numerator</a:t>
            </a:r>
          </a:p>
          <a:p>
            <a:pPr>
              <a:spcAft>
                <a:spcPts val="1000"/>
              </a:spcAft>
            </a:pPr>
            <a:r>
              <a:rPr lang="en-GB"/>
              <a:t>denominator</a:t>
            </a:r>
          </a:p>
          <a:p>
            <a:endParaRPr lang="en-GB"/>
          </a:p>
        </p:txBody>
      </p:sp>
    </p:spTree>
    <p:extLst>
      <p:ext uri="{BB962C8B-B14F-4D97-AF65-F5344CB8AC3E}">
        <p14:creationId xmlns:p14="http://schemas.microsoft.com/office/powerpoint/2010/main" val="142771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D407-5F60-1139-967C-1879744D559A}"/>
              </a:ext>
            </a:extLst>
          </p:cNvPr>
          <p:cNvSpPr>
            <a:spLocks noGrp="1"/>
          </p:cNvSpPr>
          <p:nvPr>
            <p:ph type="title"/>
          </p:nvPr>
        </p:nvSpPr>
        <p:spPr>
          <a:xfrm>
            <a:off x="891373" y="307050"/>
            <a:ext cx="4680000" cy="415498"/>
          </a:xfrm>
        </p:spPr>
        <p:txBody>
          <a:bodyPr/>
          <a:lstStyle/>
          <a:p>
            <a:r>
              <a:rPr lang="en-GB">
                <a:ea typeface="Calibri"/>
              </a:rPr>
              <a:t>Switch on</a:t>
            </a:r>
            <a:endParaRPr lang="en-GB"/>
          </a:p>
        </p:txBody>
      </p:sp>
      <p:pic>
        <p:nvPicPr>
          <p:cNvPr id="30" name="Picture 29" descr="Oracy groupings: pairs">
            <a:extLst>
              <a:ext uri="{FF2B5EF4-FFF2-40B4-BE49-F238E27FC236}">
                <a16:creationId xmlns:a16="http://schemas.microsoft.com/office/drawing/2014/main" id="{6AD65CA1-1834-90C3-32F7-24FE0A16EB5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7FC7B14D-0948-1CC5-56CB-A560FE106231}"/>
              </a:ext>
            </a:extLst>
          </p:cNvPr>
          <p:cNvSpPr>
            <a:spLocks noGrp="1"/>
          </p:cNvSpPr>
          <p:nvPr>
            <p:ph type="body" sz="quarter" idx="11"/>
          </p:nvPr>
        </p:nvSpPr>
        <p:spPr>
          <a:xfrm>
            <a:off x="263522" y="1052513"/>
            <a:ext cx="5652000" cy="1118255"/>
          </a:xfrm>
        </p:spPr>
        <p:txBody>
          <a:bodyPr/>
          <a:lstStyle/>
          <a:p>
            <a:r>
              <a:rPr lang="en-GB"/>
              <a:t>The pizza was cut into 10 equal slices.</a:t>
            </a:r>
          </a:p>
          <a:p>
            <a:r>
              <a:rPr lang="en-GB"/>
              <a:t>3 friends ate all of the pizza between them. </a:t>
            </a:r>
          </a:p>
        </p:txBody>
      </p:sp>
      <p:pic>
        <p:nvPicPr>
          <p:cNvPr id="5" name="Picture 4" descr="Pizza cut into 10 equal slices.">
            <a:extLst>
              <a:ext uri="{FF2B5EF4-FFF2-40B4-BE49-F238E27FC236}">
                <a16:creationId xmlns:a16="http://schemas.microsoft.com/office/drawing/2014/main" id="{8846AA0B-E94C-E632-677A-B5D290B6F527}"/>
              </a:ext>
            </a:extLst>
          </p:cNvPr>
          <p:cNvPicPr>
            <a:picLocks noChangeAspect="1"/>
          </p:cNvPicPr>
          <p:nvPr/>
        </p:nvPicPr>
        <p:blipFill>
          <a:blip r:embed="rId4"/>
          <a:srcRect/>
          <a:stretch/>
        </p:blipFill>
        <p:spPr>
          <a:xfrm>
            <a:off x="5915522" y="307050"/>
            <a:ext cx="2303139" cy="2198036"/>
          </a:xfrm>
          <a:prstGeom prst="rect">
            <a:avLst/>
          </a:prstGeom>
        </p:spPr>
      </p:pic>
      <p:pic>
        <p:nvPicPr>
          <p:cNvPr id="8" name="Picture Placeholder 7" descr="Molly">
            <a:extLst>
              <a:ext uri="{FF2B5EF4-FFF2-40B4-BE49-F238E27FC236}">
                <a16:creationId xmlns:a16="http://schemas.microsoft.com/office/drawing/2014/main" id="{53A1A64F-12D8-A9E9-9BDD-3B2D7908C57E}"/>
              </a:ext>
              <a:ext uri="{C183D7F6-B498-43B3-948B-1728B52AA6E4}">
                <adec:decorative xmlns:adec="http://schemas.microsoft.com/office/drawing/2017/decorative" val="0"/>
              </a:ext>
            </a:extLst>
          </p:cNvPr>
          <p:cNvPicPr>
            <a:picLocks noGrp="1" noChangeAspect="1"/>
          </p:cNvPicPr>
          <p:nvPr>
            <p:ph type="pic" sz="quarter" idx="12"/>
          </p:nvPr>
        </p:nvPicPr>
        <p:blipFill>
          <a:blip r:embed="rId5"/>
          <a:stretch>
            <a:fillRect/>
          </a:stretch>
        </p:blipFill>
        <p:spPr>
          <a:xfrm>
            <a:off x="329047" y="2842253"/>
            <a:ext cx="962239" cy="1016242"/>
          </a:xfrm>
        </p:spPr>
      </p:pic>
      <p:sp>
        <p:nvSpPr>
          <p:cNvPr id="33" name="TextBox 32">
            <a:extLst>
              <a:ext uri="{FF2B5EF4-FFF2-40B4-BE49-F238E27FC236}">
                <a16:creationId xmlns:a16="http://schemas.microsoft.com/office/drawing/2014/main" id="{85E87AF8-93D4-DF97-8D5A-32B5AA34591A}"/>
              </a:ext>
              <a:ext uri="{C183D7F6-B498-43B3-948B-1728B52AA6E4}">
                <adec:decorative xmlns:adec="http://schemas.microsoft.com/office/drawing/2017/decorative" val="1"/>
              </a:ext>
            </a:extLst>
          </p:cNvPr>
          <p:cNvSpPr txBox="1"/>
          <p:nvPr/>
        </p:nvSpPr>
        <p:spPr>
          <a:xfrm>
            <a:off x="419973" y="3854354"/>
            <a:ext cx="713657" cy="369332"/>
          </a:xfrm>
          <a:prstGeom prst="rect">
            <a:avLst/>
          </a:prstGeom>
          <a:noFill/>
        </p:spPr>
        <p:txBody>
          <a:bodyPr wrap="none" rtlCol="0">
            <a:spAutoFit/>
          </a:bodyPr>
          <a:lstStyle/>
          <a:p>
            <a:r>
              <a:rPr lang="en-GB" sz="1800" kern="1200" dirty="0">
                <a:solidFill>
                  <a:schemeClr val="tx1"/>
                </a:solidFill>
                <a:latin typeface="+mn-lt"/>
                <a:ea typeface="+mn-ea"/>
                <a:cs typeface="+mn-cs"/>
              </a:rPr>
              <a:t>Molly</a:t>
            </a:r>
          </a:p>
        </p:txBody>
      </p:sp>
      <p:sp>
        <p:nvSpPr>
          <p:cNvPr id="7" name="Text Placeholder 71">
            <a:extLst>
              <a:ext uri="{FF2B5EF4-FFF2-40B4-BE49-F238E27FC236}">
                <a16:creationId xmlns:a16="http://schemas.microsoft.com/office/drawing/2014/main" id="{F9EFE717-101B-8D7A-1DFD-E35D3698C74B}"/>
              </a:ext>
            </a:extLst>
          </p:cNvPr>
          <p:cNvSpPr txBox="1">
            <a:spLocks/>
          </p:cNvSpPr>
          <p:nvPr/>
        </p:nvSpPr>
        <p:spPr>
          <a:xfrm>
            <a:off x="1521832" y="2714360"/>
            <a:ext cx="2429325" cy="941201"/>
          </a:xfrm>
          <a:prstGeom prst="wedgeRoundRectCallout">
            <a:avLst>
              <a:gd name="adj1" fmla="val -63671"/>
              <a:gd name="adj2" fmla="val 35388"/>
              <a:gd name="adj3" fmla="val 16667"/>
            </a:avLst>
          </a:prstGeom>
          <a:solidFill>
            <a:srgbClr val="FEF0DF"/>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We all ate a different amount.</a:t>
            </a:r>
          </a:p>
        </p:txBody>
      </p:sp>
      <p:pic>
        <p:nvPicPr>
          <p:cNvPr id="12" name="Picture Placeholder 11" descr="Ravi">
            <a:extLst>
              <a:ext uri="{FF2B5EF4-FFF2-40B4-BE49-F238E27FC236}">
                <a16:creationId xmlns:a16="http://schemas.microsoft.com/office/drawing/2014/main" id="{5B3DF1C9-C104-D5BB-D283-487A2B1D651C}"/>
              </a:ext>
              <a:ext uri="{C183D7F6-B498-43B3-948B-1728B52AA6E4}">
                <adec:decorative xmlns:adec="http://schemas.microsoft.com/office/drawing/2017/decorative" val="0"/>
              </a:ext>
            </a:extLst>
          </p:cNvPr>
          <p:cNvPicPr>
            <a:picLocks noGrp="1" noChangeAspect="1"/>
          </p:cNvPicPr>
          <p:nvPr>
            <p:ph type="pic" sz="quarter" idx="20"/>
          </p:nvPr>
        </p:nvPicPr>
        <p:blipFill>
          <a:blip r:embed="rId6"/>
          <a:stretch>
            <a:fillRect/>
          </a:stretch>
        </p:blipFill>
        <p:spPr>
          <a:xfrm>
            <a:off x="4373780" y="2868036"/>
            <a:ext cx="893508" cy="994150"/>
          </a:xfrm>
        </p:spPr>
      </p:pic>
      <p:sp>
        <p:nvSpPr>
          <p:cNvPr id="31" name="TextBox 30">
            <a:extLst>
              <a:ext uri="{FF2B5EF4-FFF2-40B4-BE49-F238E27FC236}">
                <a16:creationId xmlns:a16="http://schemas.microsoft.com/office/drawing/2014/main" id="{AA796B82-1170-8231-DF77-50BE0C02FDE9}"/>
              </a:ext>
              <a:ext uri="{C183D7F6-B498-43B3-948B-1728B52AA6E4}">
                <adec:decorative xmlns:adec="http://schemas.microsoft.com/office/drawing/2017/decorative" val="1"/>
              </a:ext>
            </a:extLst>
          </p:cNvPr>
          <p:cNvSpPr txBox="1"/>
          <p:nvPr/>
        </p:nvSpPr>
        <p:spPr>
          <a:xfrm>
            <a:off x="4564038" y="3854354"/>
            <a:ext cx="573555" cy="369332"/>
          </a:xfrm>
          <a:prstGeom prst="rect">
            <a:avLst/>
          </a:prstGeom>
          <a:noFill/>
        </p:spPr>
        <p:txBody>
          <a:bodyPr wrap="none" rtlCol="0">
            <a:spAutoFit/>
          </a:bodyPr>
          <a:lstStyle/>
          <a:p>
            <a:r>
              <a:rPr lang="en-GB" sz="1800" kern="1200">
                <a:solidFill>
                  <a:schemeClr val="tx1"/>
                </a:solidFill>
                <a:latin typeface="+mn-lt"/>
                <a:ea typeface="+mn-ea"/>
                <a:cs typeface="+mn-cs"/>
              </a:rPr>
              <a:t>Ravi</a:t>
            </a:r>
          </a:p>
        </p:txBody>
      </p:sp>
      <p:sp>
        <p:nvSpPr>
          <p:cNvPr id="9" name="Text Placeholder 76">
            <a:extLst>
              <a:ext uri="{FF2B5EF4-FFF2-40B4-BE49-F238E27FC236}">
                <a16:creationId xmlns:a16="http://schemas.microsoft.com/office/drawing/2014/main" id="{5B959021-340E-CCB9-E9D2-98E583CD1C20}"/>
              </a:ext>
            </a:extLst>
          </p:cNvPr>
          <p:cNvSpPr txBox="1">
            <a:spLocks/>
          </p:cNvSpPr>
          <p:nvPr/>
        </p:nvSpPr>
        <p:spPr>
          <a:xfrm>
            <a:off x="5662529" y="2711803"/>
            <a:ext cx="2429325" cy="941200"/>
          </a:xfrm>
          <a:prstGeom prst="wedgeRoundRectCallout">
            <a:avLst>
              <a:gd name="adj1" fmla="val -63671"/>
              <a:gd name="adj2" fmla="val 26350"/>
              <a:gd name="adj3" fmla="val 16667"/>
            </a:avLst>
          </a:prstGeom>
          <a:solidFill>
            <a:srgbClr val="D1EEE1"/>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I ate more pizza than Molly or Tia.</a:t>
            </a:r>
          </a:p>
        </p:txBody>
      </p:sp>
      <p:pic>
        <p:nvPicPr>
          <p:cNvPr id="34" name="Picture Placeholder 33" descr="Tia">
            <a:extLst>
              <a:ext uri="{FF2B5EF4-FFF2-40B4-BE49-F238E27FC236}">
                <a16:creationId xmlns:a16="http://schemas.microsoft.com/office/drawing/2014/main" id="{AEC6D63C-3918-E363-C001-1AD33FD52D6B}"/>
              </a:ext>
              <a:ext uri="{C183D7F6-B498-43B3-948B-1728B52AA6E4}">
                <adec:decorative xmlns:adec="http://schemas.microsoft.com/office/drawing/2017/decorative" val="0"/>
              </a:ext>
            </a:extLst>
          </p:cNvPr>
          <p:cNvPicPr>
            <a:picLocks noGrp="1" noChangeAspect="1"/>
          </p:cNvPicPr>
          <p:nvPr>
            <p:ph type="pic" sz="quarter" idx="21"/>
          </p:nvPr>
        </p:nvPicPr>
        <p:blipFill>
          <a:blip r:embed="rId7"/>
          <a:stretch>
            <a:fillRect/>
          </a:stretch>
        </p:blipFill>
        <p:spPr>
          <a:xfrm>
            <a:off x="8349782" y="2910830"/>
            <a:ext cx="878780" cy="932783"/>
          </a:xfrm>
        </p:spPr>
      </p:pic>
      <p:sp>
        <p:nvSpPr>
          <p:cNvPr id="32" name="TextBox 31">
            <a:extLst>
              <a:ext uri="{FF2B5EF4-FFF2-40B4-BE49-F238E27FC236}">
                <a16:creationId xmlns:a16="http://schemas.microsoft.com/office/drawing/2014/main" id="{36A539BE-D100-43CA-3D8B-BD63F1ECE6DB}"/>
              </a:ext>
              <a:ext uri="{C183D7F6-B498-43B3-948B-1728B52AA6E4}">
                <adec:decorative xmlns:adec="http://schemas.microsoft.com/office/drawing/2017/decorative" val="1"/>
              </a:ext>
            </a:extLst>
          </p:cNvPr>
          <p:cNvSpPr txBox="1"/>
          <p:nvPr/>
        </p:nvSpPr>
        <p:spPr>
          <a:xfrm>
            <a:off x="8558981" y="3854354"/>
            <a:ext cx="460382" cy="369332"/>
          </a:xfrm>
          <a:prstGeom prst="rect">
            <a:avLst/>
          </a:prstGeom>
          <a:noFill/>
        </p:spPr>
        <p:txBody>
          <a:bodyPr wrap="none" rtlCol="0">
            <a:spAutoFit/>
          </a:bodyPr>
          <a:lstStyle/>
          <a:p>
            <a:r>
              <a:rPr lang="en-GB" sz="1800" kern="1200">
                <a:solidFill>
                  <a:schemeClr val="tx1"/>
                </a:solidFill>
                <a:latin typeface="+mn-lt"/>
                <a:ea typeface="+mn-ea"/>
                <a:cs typeface="+mn-cs"/>
              </a:rPr>
              <a:t>Tia</a:t>
            </a:r>
          </a:p>
        </p:txBody>
      </p:sp>
      <p:sp>
        <p:nvSpPr>
          <p:cNvPr id="10" name="Text Placeholder 77">
            <a:extLst>
              <a:ext uri="{FF2B5EF4-FFF2-40B4-BE49-F238E27FC236}">
                <a16:creationId xmlns:a16="http://schemas.microsoft.com/office/drawing/2014/main" id="{C886DF09-4091-8F87-23CD-BBA8EB4A0334}"/>
              </a:ext>
            </a:extLst>
          </p:cNvPr>
          <p:cNvSpPr txBox="1">
            <a:spLocks/>
          </p:cNvSpPr>
          <p:nvPr/>
        </p:nvSpPr>
        <p:spPr>
          <a:xfrm>
            <a:off x="9686282" y="2724309"/>
            <a:ext cx="2030797" cy="928693"/>
          </a:xfrm>
          <a:prstGeom prst="wedgeRoundRectCallout">
            <a:avLst>
              <a:gd name="adj1" fmla="val -63765"/>
              <a:gd name="adj2" fmla="val 28153"/>
              <a:gd name="adj3" fmla="val 16667"/>
            </a:avLst>
          </a:prstGeom>
          <a:solidFill>
            <a:srgbClr val="FEF0DF"/>
          </a:solidFill>
        </p:spPr>
        <p:txBody>
          <a:bodyPr lIns="90000" tIns="90000" rIns="90000" bIns="9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None/>
            </a:pPr>
            <a:r>
              <a:rPr lang="en-GB" sz="2200"/>
              <a:t>I ate 1 slice less than Molly.</a:t>
            </a:r>
          </a:p>
        </p:txBody>
      </p:sp>
      <p:sp>
        <p:nvSpPr>
          <p:cNvPr id="6" name="Text Placeholder 5">
            <a:extLst>
              <a:ext uri="{FF2B5EF4-FFF2-40B4-BE49-F238E27FC236}">
                <a16:creationId xmlns:a16="http://schemas.microsoft.com/office/drawing/2014/main" id="{916B6D7F-9743-BB89-4089-17602DE28609}"/>
              </a:ext>
            </a:extLst>
          </p:cNvPr>
          <p:cNvSpPr>
            <a:spLocks noGrp="1"/>
          </p:cNvSpPr>
          <p:nvPr>
            <p:ph type="body" sz="quarter" idx="18"/>
          </p:nvPr>
        </p:nvSpPr>
        <p:spPr>
          <a:xfrm>
            <a:off x="263524" y="4687232"/>
            <a:ext cx="7966076" cy="1118255"/>
          </a:xfrm>
        </p:spPr>
        <p:txBody>
          <a:bodyPr/>
          <a:lstStyle/>
          <a:p>
            <a:r>
              <a:rPr lang="en-GB"/>
              <a:t>Represent this using number rods or Numicon pieces and pegs.</a:t>
            </a:r>
          </a:p>
          <a:p>
            <a:r>
              <a:rPr lang="en-GB"/>
              <a:t>Can you find more than one solution?</a:t>
            </a:r>
          </a:p>
        </p:txBody>
      </p:sp>
      <p:pic>
        <p:nvPicPr>
          <p:cNvPr id="16" name="Picture Placeholder 15" descr="Key words">
            <a:extLst>
              <a:ext uri="{FF2B5EF4-FFF2-40B4-BE49-F238E27FC236}">
                <a16:creationId xmlns:a16="http://schemas.microsoft.com/office/drawing/2014/main" id="{7E54B4FA-6925-FD7A-4E6A-4661BE6BCC3A}"/>
              </a:ext>
            </a:extLst>
          </p:cNvPr>
          <p:cNvPicPr>
            <a:picLocks noGrp="1" noChangeAspect="1"/>
          </p:cNvPicPr>
          <p:nvPr>
            <p:ph type="pic" sz="quarter" idx="15"/>
          </p:nvPr>
        </p:nvPicPr>
        <p:blipFill>
          <a:blip r:embed="rId8">
            <a:extLst>
              <a:ext uri="{96DAC541-7B7A-43D3-8B79-37D633B846F1}">
                <asvg:svgBlip xmlns:asvg="http://schemas.microsoft.com/office/drawing/2016/SVG/main" r:embed="rId9"/>
              </a:ext>
            </a:extLst>
          </a:blip>
          <a:srcRect t="220" b="220"/>
          <a:stretch>
            <a:fillRect/>
          </a:stretch>
        </p:blipFill>
        <p:spPr/>
      </p:pic>
      <p:sp>
        <p:nvSpPr>
          <p:cNvPr id="14" name="Text Placeholder 13">
            <a:extLst>
              <a:ext uri="{FF2B5EF4-FFF2-40B4-BE49-F238E27FC236}">
                <a16:creationId xmlns:a16="http://schemas.microsoft.com/office/drawing/2014/main" id="{2F1E1067-3A01-EDC1-3893-5DD88594E07B}"/>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319168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GB">
                <a:ea typeface="Calibri"/>
              </a:rPr>
              <a:t>Teach: I do (1) </a:t>
            </a:r>
            <a:endParaRPr lang="en-GB"/>
          </a:p>
        </p:txBody>
      </p:sp>
      <p:sp>
        <p:nvSpPr>
          <p:cNvPr id="13" name="Text Placeholder 12">
            <a:extLst>
              <a:ext uri="{FF2B5EF4-FFF2-40B4-BE49-F238E27FC236}">
                <a16:creationId xmlns:a16="http://schemas.microsoft.com/office/drawing/2014/main" id="{ECF75513-9ADB-1EED-F962-21D7A06D1BE1}"/>
              </a:ext>
            </a:extLst>
          </p:cNvPr>
          <p:cNvSpPr>
            <a:spLocks noGrp="1"/>
          </p:cNvSpPr>
          <p:nvPr>
            <p:ph type="body" sz="quarter" idx="13"/>
          </p:nvPr>
        </p:nvSpPr>
        <p:spPr/>
        <p:txBody>
          <a:bodyPr lIns="91440" tIns="45720" rIns="91440" bIns="45720" anchor="ctr" anchorCtr="0"/>
          <a:lstStyle/>
          <a:p>
            <a:r>
              <a:rPr lang="en-GB" dirty="0">
                <a:solidFill>
                  <a:schemeClr val="tx1">
                    <a:lumMod val="95000"/>
                    <a:lumOff val="5000"/>
                  </a:schemeClr>
                </a:solidFill>
                <a:hlinkClick r:id="rId3">
                  <a:extLst>
                    <a:ext uri="{A12FA001-AC4F-418D-AE19-62706E023703}">
                      <ahyp:hlinkClr xmlns:ahyp="http://schemas.microsoft.com/office/drawing/2018/hyperlinkcolor" val="tx"/>
                    </a:ext>
                  </a:extLst>
                </a:hlinkClick>
              </a:rPr>
              <a:t>Video demo</a:t>
            </a:r>
            <a:endParaRPr lang="en-GB" dirty="0">
              <a:solidFill>
                <a:schemeClr val="tx1">
                  <a:lumMod val="95000"/>
                  <a:lumOff val="5000"/>
                </a:schemeClr>
              </a:solidFill>
              <a:hlinkClick r:id="rId4">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a:xfrm>
            <a:off x="263521" y="1052512"/>
            <a:ext cx="8297279" cy="507831"/>
          </a:xfrm>
        </p:spPr>
        <p:txBody>
          <a:bodyPr/>
          <a:lstStyle/>
          <a:p>
            <a:r>
              <a:rPr lang="en-GB"/>
              <a:t>The pizza was cut into 10 equal slices. 3 friends ate all of the pizza.</a:t>
            </a:r>
          </a:p>
        </p:txBody>
      </p:sp>
      <p:pic>
        <p:nvPicPr>
          <p:cNvPr id="80" name="Picture Placeholder 79" descr="Molly">
            <a:extLst>
              <a:ext uri="{FF2B5EF4-FFF2-40B4-BE49-F238E27FC236}">
                <a16:creationId xmlns:a16="http://schemas.microsoft.com/office/drawing/2014/main" id="{5F3BA382-193C-A1A8-B19F-D625D9AFFEE8}"/>
              </a:ext>
              <a:ext uri="{C183D7F6-B498-43B3-948B-1728B52AA6E4}">
                <adec:decorative xmlns:adec="http://schemas.microsoft.com/office/drawing/2017/decorative" val="0"/>
              </a:ext>
            </a:extLst>
          </p:cNvPr>
          <p:cNvPicPr>
            <a:picLocks noGrp="1" noChangeAspect="1"/>
          </p:cNvPicPr>
          <p:nvPr>
            <p:ph type="pic" sz="quarter" idx="21"/>
          </p:nvPr>
        </p:nvPicPr>
        <p:blipFill>
          <a:blip r:embed="rId5"/>
          <a:stretch>
            <a:fillRect/>
          </a:stretch>
        </p:blipFill>
        <p:spPr>
          <a:xfrm>
            <a:off x="292138" y="2100749"/>
            <a:ext cx="970923" cy="1025414"/>
          </a:xfrm>
        </p:spPr>
      </p:pic>
      <p:sp>
        <p:nvSpPr>
          <p:cNvPr id="69" name="Text Placeholder 68">
            <a:extLst>
              <a:ext uri="{FF2B5EF4-FFF2-40B4-BE49-F238E27FC236}">
                <a16:creationId xmlns:a16="http://schemas.microsoft.com/office/drawing/2014/main" id="{185254D0-27D3-BCA0-986B-81820990F615}"/>
              </a:ext>
              <a:ext uri="{C183D7F6-B498-43B3-948B-1728B52AA6E4}">
                <adec:decorative xmlns:adec="http://schemas.microsoft.com/office/drawing/2017/decorative" val="1"/>
              </a:ext>
            </a:extLst>
          </p:cNvPr>
          <p:cNvSpPr>
            <a:spLocks noGrp="1"/>
          </p:cNvSpPr>
          <p:nvPr>
            <p:ph type="body" sz="quarter" idx="16"/>
          </p:nvPr>
        </p:nvSpPr>
        <p:spPr>
          <a:xfrm>
            <a:off x="421200" y="2968160"/>
            <a:ext cx="712800" cy="507831"/>
          </a:xfrm>
        </p:spPr>
        <p:txBody>
          <a:bodyPr/>
          <a:lstStyle/>
          <a:p>
            <a:pPr algn="ctr"/>
            <a:r>
              <a:rPr lang="en-GB" dirty="0"/>
              <a:t>Molly</a:t>
            </a:r>
          </a:p>
        </p:txBody>
      </p:sp>
      <p:sp>
        <p:nvSpPr>
          <p:cNvPr id="72" name="Text Placeholder 71">
            <a:extLst>
              <a:ext uri="{FF2B5EF4-FFF2-40B4-BE49-F238E27FC236}">
                <a16:creationId xmlns:a16="http://schemas.microsoft.com/office/drawing/2014/main" id="{64BD2C58-A97E-2A82-276C-237798187973}"/>
              </a:ext>
            </a:extLst>
          </p:cNvPr>
          <p:cNvSpPr>
            <a:spLocks noGrp="1"/>
          </p:cNvSpPr>
          <p:nvPr>
            <p:ph type="body" sz="quarter" idx="20"/>
          </p:nvPr>
        </p:nvSpPr>
        <p:spPr>
          <a:xfrm>
            <a:off x="1521832" y="1991350"/>
            <a:ext cx="2429325" cy="950235"/>
          </a:xfrm>
          <a:prstGeom prst="wedgeRoundRectCallout">
            <a:avLst>
              <a:gd name="adj1" fmla="val -63671"/>
              <a:gd name="adj2" fmla="val 35388"/>
              <a:gd name="adj3" fmla="val 16667"/>
            </a:avLst>
          </a:prstGeom>
          <a:solidFill>
            <a:srgbClr val="FEF0DF"/>
          </a:solidFill>
        </p:spPr>
        <p:txBody>
          <a:bodyPr lIns="90000" tIns="90000" rIns="90000" bIns="90000"/>
          <a:lstStyle/>
          <a:p>
            <a:pPr>
              <a:lnSpc>
                <a:spcPct val="100000"/>
              </a:lnSpc>
            </a:pPr>
            <a:r>
              <a:rPr lang="en-GB" sz="2200" dirty="0">
                <a:solidFill>
                  <a:schemeClr val="tx1"/>
                </a:solidFill>
              </a:rPr>
              <a:t>We all ate a different amount.</a:t>
            </a:r>
          </a:p>
        </p:txBody>
      </p:sp>
      <p:pic>
        <p:nvPicPr>
          <p:cNvPr id="82" name="Picture Placeholder 81" descr="Ravi">
            <a:extLst>
              <a:ext uri="{FF2B5EF4-FFF2-40B4-BE49-F238E27FC236}">
                <a16:creationId xmlns:a16="http://schemas.microsoft.com/office/drawing/2014/main" id="{19515A04-7BE5-58FD-98B2-7565CE0D694F}"/>
              </a:ext>
              <a:ext uri="{C183D7F6-B498-43B3-948B-1728B52AA6E4}">
                <adec:decorative xmlns:adec="http://schemas.microsoft.com/office/drawing/2017/decorative" val="0"/>
              </a:ext>
            </a:extLst>
          </p:cNvPr>
          <p:cNvPicPr>
            <a:picLocks noGrp="1" noChangeAspect="1"/>
          </p:cNvPicPr>
          <p:nvPr>
            <p:ph type="pic" sz="quarter" idx="22"/>
          </p:nvPr>
        </p:nvPicPr>
        <p:blipFill>
          <a:blip r:embed="rId6"/>
          <a:stretch>
            <a:fillRect/>
          </a:stretch>
        </p:blipFill>
        <p:spPr>
          <a:xfrm>
            <a:off x="4356057" y="2002978"/>
            <a:ext cx="901572" cy="1003122"/>
          </a:xfrm>
        </p:spPr>
      </p:pic>
      <p:sp>
        <p:nvSpPr>
          <p:cNvPr id="70" name="Text Placeholder 69">
            <a:extLst>
              <a:ext uri="{FF2B5EF4-FFF2-40B4-BE49-F238E27FC236}">
                <a16:creationId xmlns:a16="http://schemas.microsoft.com/office/drawing/2014/main" id="{8A0C0DA3-2499-C0A8-3F1B-C34AA3DB9B84}"/>
              </a:ext>
              <a:ext uri="{C183D7F6-B498-43B3-948B-1728B52AA6E4}">
                <adec:decorative xmlns:adec="http://schemas.microsoft.com/office/drawing/2017/decorative" val="1"/>
              </a:ext>
            </a:extLst>
          </p:cNvPr>
          <p:cNvSpPr>
            <a:spLocks noGrp="1"/>
          </p:cNvSpPr>
          <p:nvPr>
            <p:ph type="body" sz="quarter" idx="18"/>
          </p:nvPr>
        </p:nvSpPr>
        <p:spPr>
          <a:xfrm>
            <a:off x="4491000" y="2962470"/>
            <a:ext cx="712800" cy="507831"/>
          </a:xfrm>
        </p:spPr>
        <p:txBody>
          <a:bodyPr/>
          <a:lstStyle/>
          <a:p>
            <a:pPr algn="ctr"/>
            <a:r>
              <a:rPr lang="en-GB"/>
              <a:t>Ravi</a:t>
            </a:r>
          </a:p>
        </p:txBody>
      </p:sp>
      <p:sp>
        <p:nvSpPr>
          <p:cNvPr id="77" name="Text Placeholder 76">
            <a:extLst>
              <a:ext uri="{FF2B5EF4-FFF2-40B4-BE49-F238E27FC236}">
                <a16:creationId xmlns:a16="http://schemas.microsoft.com/office/drawing/2014/main" id="{6AD40349-8ECD-B2BC-74A6-DC582053E68D}"/>
              </a:ext>
            </a:extLst>
          </p:cNvPr>
          <p:cNvSpPr>
            <a:spLocks noGrp="1"/>
          </p:cNvSpPr>
          <p:nvPr>
            <p:ph type="body" sz="quarter" idx="25"/>
          </p:nvPr>
        </p:nvSpPr>
        <p:spPr>
          <a:xfrm>
            <a:off x="5662529" y="1988793"/>
            <a:ext cx="2429325" cy="950235"/>
          </a:xfrm>
          <a:prstGeom prst="wedgeRoundRectCallout">
            <a:avLst>
              <a:gd name="adj1" fmla="val -63671"/>
              <a:gd name="adj2" fmla="val 26350"/>
              <a:gd name="adj3" fmla="val 16667"/>
            </a:avLst>
          </a:prstGeom>
          <a:solidFill>
            <a:srgbClr val="D1EEE1"/>
          </a:solidFill>
        </p:spPr>
        <p:txBody>
          <a:bodyPr lIns="90000" tIns="90000" rIns="90000" bIns="90000"/>
          <a:lstStyle/>
          <a:p>
            <a:pPr>
              <a:lnSpc>
                <a:spcPct val="100000"/>
              </a:lnSpc>
            </a:pPr>
            <a:r>
              <a:rPr lang="en-GB" sz="2200">
                <a:solidFill>
                  <a:schemeClr val="tx1"/>
                </a:solidFill>
              </a:rPr>
              <a:t>I ate more pizza than Molly or Tia.</a:t>
            </a:r>
          </a:p>
        </p:txBody>
      </p:sp>
      <p:pic>
        <p:nvPicPr>
          <p:cNvPr id="84" name="Picture Placeholder 83" descr="Tia">
            <a:extLst>
              <a:ext uri="{FF2B5EF4-FFF2-40B4-BE49-F238E27FC236}">
                <a16:creationId xmlns:a16="http://schemas.microsoft.com/office/drawing/2014/main" id="{28B05BC7-67EA-6F42-6811-46FF54559909}"/>
              </a:ext>
              <a:ext uri="{C183D7F6-B498-43B3-948B-1728B52AA6E4}">
                <adec:decorative xmlns:adec="http://schemas.microsoft.com/office/drawing/2017/decorative" val="0"/>
              </a:ext>
            </a:extLst>
          </p:cNvPr>
          <p:cNvPicPr>
            <a:picLocks noGrp="1" noChangeAspect="1"/>
          </p:cNvPicPr>
          <p:nvPr>
            <p:ph type="pic" sz="quarter" idx="23"/>
          </p:nvPr>
        </p:nvPicPr>
        <p:blipFill>
          <a:blip r:embed="rId7"/>
          <a:stretch>
            <a:fillRect/>
          </a:stretch>
        </p:blipFill>
        <p:spPr>
          <a:xfrm>
            <a:off x="8473844" y="2126231"/>
            <a:ext cx="886711" cy="941201"/>
          </a:xfrm>
        </p:spPr>
      </p:pic>
      <p:sp>
        <p:nvSpPr>
          <p:cNvPr id="71" name="Text Placeholder 70">
            <a:extLst>
              <a:ext uri="{FF2B5EF4-FFF2-40B4-BE49-F238E27FC236}">
                <a16:creationId xmlns:a16="http://schemas.microsoft.com/office/drawing/2014/main" id="{BBF024F8-13C9-38F2-8B05-4B6832EDCBC1}"/>
              </a:ext>
              <a:ext uri="{C183D7F6-B498-43B3-948B-1728B52AA6E4}">
                <adec:decorative xmlns:adec="http://schemas.microsoft.com/office/drawing/2017/decorative" val="1"/>
              </a:ext>
            </a:extLst>
          </p:cNvPr>
          <p:cNvSpPr>
            <a:spLocks noGrp="1"/>
          </p:cNvSpPr>
          <p:nvPr>
            <p:ph type="body" sz="quarter" idx="19"/>
          </p:nvPr>
        </p:nvSpPr>
        <p:spPr>
          <a:xfrm>
            <a:off x="8560800" y="2962470"/>
            <a:ext cx="712800" cy="507831"/>
          </a:xfrm>
        </p:spPr>
        <p:txBody>
          <a:bodyPr/>
          <a:lstStyle/>
          <a:p>
            <a:pPr algn="ctr"/>
            <a:r>
              <a:rPr lang="en-GB"/>
              <a:t>Tia</a:t>
            </a:r>
          </a:p>
        </p:txBody>
      </p:sp>
      <p:sp>
        <p:nvSpPr>
          <p:cNvPr id="78" name="Text Placeholder 77">
            <a:extLst>
              <a:ext uri="{FF2B5EF4-FFF2-40B4-BE49-F238E27FC236}">
                <a16:creationId xmlns:a16="http://schemas.microsoft.com/office/drawing/2014/main" id="{F07800BB-85AD-8111-F0DC-4CBCD7728BA9}"/>
              </a:ext>
            </a:extLst>
          </p:cNvPr>
          <p:cNvSpPr>
            <a:spLocks noGrp="1"/>
          </p:cNvSpPr>
          <p:nvPr>
            <p:ph type="body" sz="quarter" idx="26"/>
          </p:nvPr>
        </p:nvSpPr>
        <p:spPr>
          <a:xfrm>
            <a:off x="9686282" y="2001299"/>
            <a:ext cx="2030797" cy="950235"/>
          </a:xfrm>
          <a:prstGeom prst="wedgeRoundRectCallout">
            <a:avLst>
              <a:gd name="adj1" fmla="val -63765"/>
              <a:gd name="adj2" fmla="val 28153"/>
              <a:gd name="adj3" fmla="val 16667"/>
            </a:avLst>
          </a:prstGeom>
          <a:solidFill>
            <a:srgbClr val="FEF0DF"/>
          </a:solidFill>
        </p:spPr>
        <p:txBody>
          <a:bodyPr lIns="90000" tIns="90000" rIns="90000" bIns="90000"/>
          <a:lstStyle/>
          <a:p>
            <a:pPr>
              <a:lnSpc>
                <a:spcPct val="100000"/>
              </a:lnSpc>
            </a:pPr>
            <a:r>
              <a:rPr lang="en-GB" sz="2200">
                <a:solidFill>
                  <a:schemeClr val="tx1"/>
                </a:solidFill>
              </a:rPr>
              <a:t>I ate 1 slice less than Molly.</a:t>
            </a:r>
          </a:p>
        </p:txBody>
      </p:sp>
      <p:sp>
        <p:nvSpPr>
          <p:cNvPr id="68" name="Text Placeholder 67">
            <a:extLst>
              <a:ext uri="{FF2B5EF4-FFF2-40B4-BE49-F238E27FC236}">
                <a16:creationId xmlns:a16="http://schemas.microsoft.com/office/drawing/2014/main" id="{85B3F5BC-1DFB-2C0F-27CA-39B4D90CE359}"/>
              </a:ext>
            </a:extLst>
          </p:cNvPr>
          <p:cNvSpPr>
            <a:spLocks noGrp="1"/>
          </p:cNvSpPr>
          <p:nvPr>
            <p:ph type="body" sz="quarter" idx="27"/>
          </p:nvPr>
        </p:nvSpPr>
        <p:spPr>
          <a:xfrm>
            <a:off x="263522" y="3970182"/>
            <a:ext cx="4338000" cy="1118255"/>
          </a:xfrm>
        </p:spPr>
        <p:txBody>
          <a:bodyPr/>
          <a:lstStyle/>
          <a:p>
            <a:r>
              <a:rPr lang="en-GB" dirty="0"/>
              <a:t>What if Ravi ate 5 slices?</a:t>
            </a:r>
          </a:p>
          <a:p>
            <a:endParaRPr lang="en-GB" dirty="0"/>
          </a:p>
        </p:txBody>
      </p:sp>
      <p:pic>
        <p:nvPicPr>
          <p:cNvPr id="8" name="Picture Placeholder 7" descr="Numicon 10-piece with 5 yellow pegs, 3 green pegs and 2 red pegs">
            <a:extLst>
              <a:ext uri="{FF2B5EF4-FFF2-40B4-BE49-F238E27FC236}">
                <a16:creationId xmlns:a16="http://schemas.microsoft.com/office/drawing/2014/main" id="{FECB330B-9579-52C2-CD70-DEC9AD25D166}"/>
              </a:ext>
            </a:extLst>
          </p:cNvPr>
          <p:cNvPicPr>
            <a:picLocks noGrp="1" noChangeAspect="1"/>
          </p:cNvPicPr>
          <p:nvPr>
            <p:ph type="pic" sz="quarter" idx="12"/>
          </p:nvPr>
        </p:nvPicPr>
        <p:blipFill>
          <a:blip r:embed="rId8"/>
          <a:stretch/>
        </p:blipFill>
        <p:spPr>
          <a:xfrm>
            <a:off x="3498622" y="4142796"/>
            <a:ext cx="3008803" cy="1234245"/>
          </a:xfrm>
        </p:spPr>
      </p:pic>
      <mc:AlternateContent xmlns:mc="http://schemas.openxmlformats.org/markup-compatibility/2006" xmlns:a14="http://schemas.microsoft.com/office/drawing/2010/main">
        <mc:Choice Requires="a14">
          <p:sp>
            <p:nvSpPr>
              <p:cNvPr id="4" name="Text Placeholder 67">
                <a:extLst>
                  <a:ext uri="{FF2B5EF4-FFF2-40B4-BE49-F238E27FC236}">
                    <a16:creationId xmlns:a16="http://schemas.microsoft.com/office/drawing/2014/main" id="{C7E304DF-EFAD-3036-98EA-ECAAD2AE0A58}"/>
                  </a:ext>
                </a:extLst>
              </p:cNvPr>
              <p:cNvSpPr txBox="1">
                <a:spLocks/>
              </p:cNvSpPr>
              <p:nvPr/>
            </p:nvSpPr>
            <p:spPr>
              <a:xfrm>
                <a:off x="7191555" y="4238394"/>
                <a:ext cx="4338000" cy="927177"/>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10</m:t>
                        </m:r>
                      </m:num>
                      <m:den>
                        <m:r>
                          <a:rPr lang="en-US" sz="2800" b="0" i="1" smtClean="0">
                            <a:latin typeface="Cambria Math" panose="02040503050406030204" pitchFamily="18" charset="0"/>
                          </a:rPr>
                          <m:t>10</m:t>
                        </m:r>
                      </m:den>
                    </m:f>
                    <m:r>
                      <a:rPr lang="en-US" sz="2800" b="0" i="1" smtClean="0">
                        <a:latin typeface="Cambria Math" panose="02040503050406030204" pitchFamily="18" charset="0"/>
                      </a:rPr>
                      <m:t>=1</m:t>
                    </m:r>
                  </m:oMath>
                </a14:m>
                <a:r>
                  <a:rPr lang="en-GB" sz="2800" dirty="0"/>
                  <a:t> </a:t>
                </a:r>
              </a:p>
            </p:txBody>
          </p:sp>
        </mc:Choice>
        <mc:Fallback xmlns="">
          <p:sp>
            <p:nvSpPr>
              <p:cNvPr id="4" name="Text Placeholder 67">
                <a:extLst>
                  <a:ext uri="{FF2B5EF4-FFF2-40B4-BE49-F238E27FC236}">
                    <a16:creationId xmlns:a16="http://schemas.microsoft.com/office/drawing/2014/main" id="{C7E304DF-EFAD-3036-98EA-ECAAD2AE0A58}"/>
                  </a:ext>
                </a:extLst>
              </p:cNvPr>
              <p:cNvSpPr txBox="1">
                <a:spLocks noRot="1" noChangeAspect="1" noMove="1" noResize="1" noEditPoints="1" noAdjustHandles="1" noChangeArrowheads="1" noChangeShapeType="1" noTextEdit="1"/>
              </p:cNvSpPr>
              <p:nvPr/>
            </p:nvSpPr>
            <p:spPr>
              <a:xfrm>
                <a:off x="7191555" y="4238394"/>
                <a:ext cx="4338000" cy="927177"/>
              </a:xfrm>
              <a:prstGeom prst="rect">
                <a:avLst/>
              </a:prstGeom>
              <a:blipFill>
                <a:blip r:embed="rId10"/>
                <a:stretch>
                  <a:fillRect l="-141"/>
                </a:stretch>
              </a:blipFill>
            </p:spPr>
            <p:txBody>
              <a:bodyPr/>
              <a:lstStyle/>
              <a:p>
                <a:r>
                  <a:rPr lang="en-GB">
                    <a:noFill/>
                  </a:rPr>
                  <a:t> </a:t>
                </a:r>
              </a:p>
            </p:txBody>
          </p:sp>
        </mc:Fallback>
      </mc:AlternateContent>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11">
            <a:extLst>
              <a:ext uri="{96DAC541-7B7A-43D3-8B79-37D633B846F1}">
                <asvg:svgBlip xmlns:asvg="http://schemas.microsoft.com/office/drawing/2016/SVG/main" r:embed="rId12"/>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GB"/>
              <a:t>add </a:t>
            </a:r>
            <a:r>
              <a:rPr lang="en-GB">
                <a:solidFill>
                  <a:schemeClr val="bg1">
                    <a:lumMod val="75000"/>
                  </a:schemeClr>
                </a:solidFill>
              </a:rPr>
              <a:t>|</a:t>
            </a:r>
            <a:r>
              <a:rPr lang="en-GB"/>
              <a:t> sum </a:t>
            </a:r>
            <a:r>
              <a:rPr lang="en-GB">
                <a:solidFill>
                  <a:schemeClr val="bg1">
                    <a:lumMod val="75000"/>
                  </a:schemeClr>
                </a:solidFill>
              </a:rPr>
              <a:t>|</a:t>
            </a:r>
            <a:r>
              <a:rPr lang="en-GB"/>
              <a:t> total </a:t>
            </a:r>
            <a:r>
              <a:rPr lang="en-GB">
                <a:solidFill>
                  <a:schemeClr val="bg1">
                    <a:lumMod val="75000"/>
                  </a:schemeClr>
                </a:solidFill>
              </a:rPr>
              <a:t>|</a:t>
            </a:r>
            <a:r>
              <a:rPr lang="en-GB"/>
              <a:t>  fraction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whole </a:t>
            </a:r>
            <a:r>
              <a:rPr lang="en-GB">
                <a:solidFill>
                  <a:schemeClr val="bg1">
                    <a:lumMod val="75000"/>
                  </a:schemeClr>
                </a:solidFill>
              </a:rPr>
              <a:t>|</a:t>
            </a:r>
            <a:r>
              <a:rPr lang="en-GB"/>
              <a:t> part </a:t>
            </a:r>
            <a:r>
              <a:rPr lang="en-GB">
                <a:solidFill>
                  <a:schemeClr val="bg1">
                    <a:lumMod val="75000"/>
                  </a:schemeClr>
                </a:solidFill>
              </a:rPr>
              <a:t>|</a:t>
            </a:r>
            <a:r>
              <a:rPr lang="en-GB"/>
              <a:t> equal </a:t>
            </a:r>
          </a:p>
        </p:txBody>
      </p:sp>
    </p:spTree>
    <p:extLst>
      <p:ext uri="{BB962C8B-B14F-4D97-AF65-F5344CB8AC3E}">
        <p14:creationId xmlns:p14="http://schemas.microsoft.com/office/powerpoint/2010/main" val="249583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09dd5a-af81-4e22-99d4-a0b859530ae8">
      <Terms xmlns="http://schemas.microsoft.com/office/infopath/2007/PartnerControls"/>
    </lcf76f155ced4ddcb4097134ff3c332f>
    <TaxCatchAll xmlns="a41d15b2-86b3-4ddb-a800-fd57a746e3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70CBE624BE464E805A9D200C3D8711" ma:contentTypeVersion="15" ma:contentTypeDescription="Create a new document." ma:contentTypeScope="" ma:versionID="6e25f1814fbcfd8d98441d12d7570a92">
  <xsd:schema xmlns:xsd="http://www.w3.org/2001/XMLSchema" xmlns:xs="http://www.w3.org/2001/XMLSchema" xmlns:p="http://schemas.microsoft.com/office/2006/metadata/properties" xmlns:ns2="db09dd5a-af81-4e22-99d4-a0b859530ae8" xmlns:ns3="a41d15b2-86b3-4ddb-a800-fd57a746e3d3" targetNamespace="http://schemas.microsoft.com/office/2006/metadata/properties" ma:root="true" ma:fieldsID="7012d3747cf91483219557db1397322a" ns2:_="" ns3:_="">
    <xsd:import namespace="db09dd5a-af81-4e22-99d4-a0b859530ae8"/>
    <xsd:import namespace="a41d15b2-86b3-4ddb-a800-fd57a746e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9dd5a-af81-4e22-99d4-a0b859530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d15b2-86b3-4ddb-a800-fd57a746e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4ae564-0714-4c47-aab1-32e27a0ef881}" ma:internalName="TaxCatchAll" ma:showField="CatchAllData" ma:web="a41d15b2-86b3-4ddb-a800-fd57a746e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703AB-A394-4F1A-A8A8-61ABEEE1D9DC}">
  <ds:schemaRefs>
    <ds:schemaRef ds:uri="http://schemas.microsoft.com/office/2006/metadata/properties"/>
    <ds:schemaRef ds:uri="http://purl.org/dc/terms/"/>
    <ds:schemaRef ds:uri="http://purl.org/dc/dcmitype/"/>
    <ds:schemaRef ds:uri="http://schemas.openxmlformats.org/package/2006/metadata/core-properties"/>
    <ds:schemaRef ds:uri="db09dd5a-af81-4e22-99d4-a0b859530ae8"/>
    <ds:schemaRef ds:uri="http://purl.org/dc/elements/1.1/"/>
    <ds:schemaRef ds:uri="http://schemas.microsoft.com/office/2006/documentManagement/types"/>
    <ds:schemaRef ds:uri="http://schemas.microsoft.com/office/infopath/2007/PartnerControls"/>
    <ds:schemaRef ds:uri="a41d15b2-86b3-4ddb-a800-fd57a746e3d3"/>
    <ds:schemaRef ds:uri="http://www.w3.org/XML/1998/namespace"/>
  </ds:schemaRefs>
</ds:datastoreItem>
</file>

<file path=customXml/itemProps2.xml><?xml version="1.0" encoding="utf-8"?>
<ds:datastoreItem xmlns:ds="http://schemas.openxmlformats.org/officeDocument/2006/customXml" ds:itemID="{8EB0D537-8A88-4270-A06E-C4D50F4C4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9dd5a-af81-4e22-99d4-a0b859530ae8"/>
    <ds:schemaRef ds:uri="a41d15b2-86b3-4ddb-a800-fd57a746e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7EEBE4-A090-42A1-AC9D-5E7C8B49D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4476</Words>
  <Application>Microsoft Office PowerPoint</Application>
  <PresentationFormat>Widescreen</PresentationFormat>
  <Paragraphs>405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18</vt:i4>
      </vt:variant>
    </vt:vector>
  </HeadingPairs>
  <TitlesOfParts>
    <vt:vector size="37" baseType="lpstr">
      <vt:lpstr>Arial</vt:lpstr>
      <vt:lpstr>Arial,Sans-Serif</vt:lpstr>
      <vt:lpstr>Calibri</vt:lpstr>
      <vt:lpstr>Cambria Math</vt:lpstr>
      <vt:lpstr>Wingdings</vt:lpstr>
      <vt:lpstr>1_Custom Design</vt:lpstr>
      <vt:lpstr>14_Custom Design</vt:lpstr>
      <vt:lpstr>5_Custom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 Oxford University Press 2024</vt:lpstr>
      <vt:lpstr>Add two or more fractions</vt:lpstr>
      <vt:lpstr>Learning outcomes</vt:lpstr>
      <vt:lpstr>Curriculum links</vt:lpstr>
      <vt:lpstr>Lesson essentials</vt:lpstr>
      <vt:lpstr>Add two or more fractions</vt:lpstr>
      <vt:lpstr>Talk task</vt:lpstr>
      <vt:lpstr>Switch on</vt:lpstr>
      <vt:lpstr>Teach: I do (1) </vt:lpstr>
      <vt:lpstr>Teach: We do (1)</vt:lpstr>
      <vt:lpstr>Teach: I do (2)</vt:lpstr>
      <vt:lpstr>Teach: We do (2)</vt:lpstr>
      <vt:lpstr>Hinge</vt:lpstr>
      <vt:lpstr>Teach: You do</vt:lpstr>
      <vt:lpstr>Exit</vt:lpstr>
      <vt:lpstr>Reflection</vt:lpstr>
      <vt:lpstr>Extend and explore (1)</vt:lpstr>
      <vt:lpstr>Extend and explore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Sian Smith</dc:creator>
  <cp:keywords/>
  <dc:description/>
  <cp:lastModifiedBy>Grace Lowe</cp:lastModifiedBy>
  <cp:revision>178</cp:revision>
  <cp:lastPrinted>2023-10-02T15:02:45Z</cp:lastPrinted>
  <dcterms:created xsi:type="dcterms:W3CDTF">2022-08-30T13:30:10Z</dcterms:created>
  <dcterms:modified xsi:type="dcterms:W3CDTF">2025-03-04T13:25:26Z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2022-08-30T13:30:10Z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16ab8f0b-7b16-4949-b17f-24735a8fe66a</vt:lpwstr>
  </property>
  <property fmtid="{D5CDD505-2E9C-101B-9397-08002B2CF9AE}" pid="8" name="MSIP_Label_be5cb09a-2992-49d6-8ac9-5f63e7b1ad2f_ContentBits">
    <vt:lpwstr>0</vt:lpwstr>
  </property>
  <property fmtid="{D5CDD505-2E9C-101B-9397-08002B2CF9AE}" pid="9" name="ContentTypeId">
    <vt:lpwstr>0x010100B170CBE624BE464E805A9D200C3D8711</vt:lpwstr>
  </property>
  <property fmtid="{D5CDD505-2E9C-101B-9397-08002B2CF9AE}" pid="10" name="MediaServiceImageTags">
    <vt:lpwstr/>
  </property>
  <property fmtid="{D5CDD505-2E9C-101B-9397-08002B2CF9AE}" pid="11" name="Order">
    <vt:r8>25500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